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notesMasterIdLst>
    <p:notesMasterId r:id="rId4"/>
  </p:notesMasterIdLst>
  <p:handoutMasterIdLst>
    <p:handoutMasterId r:id="rId5"/>
  </p:handoutMasterIdLst>
  <p:sldIdLst>
    <p:sldId id="342" r:id="rId2"/>
    <p:sldId id="347" r:id="rId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4660"/>
  </p:normalViewPr>
  <p:slideViewPr>
    <p:cSldViewPr>
      <p:cViewPr varScale="1">
        <p:scale>
          <a:sx n="94" d="100"/>
          <a:sy n="9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\kurekova\Dokumenty_moje\diagramy_projekty\SR\Konvergen&#269;n&#237;%20program_v&#253;voj_v&#253;daj&#367;_VaV_1993-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S\kurekova\Dokumenty_moje\diagramy_projekty\SR\Konvergen&#269;n&#237;%20program_v&#253;voj_v&#253;daj&#367;_VaV_1993-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834269876446458E-2"/>
          <c:y val="3.2571742866138738E-2"/>
          <c:w val="0.80745304615276658"/>
          <c:h val="0.81681195536949114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'konvergenční program 2008'!$B$6</c:f>
              <c:strCache>
                <c:ptCount val="1"/>
                <c:pt idx="0">
                  <c:v>Výdaje ze státního rozpočtu na VaV (národní)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c:spPr>
          </c:dPt>
          <c:dPt>
            <c:idx val="1"/>
            <c:invertIfNegative val="0"/>
            <c:bubble3D val="0"/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</c:spPr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</c:spPr>
          </c:dPt>
          <c:dPt>
            <c:idx val="1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</c:spPr>
          </c:dPt>
          <c:cat>
            <c:numRef>
              <c:f>'konvergenční program 2008'!$E$14:$P$14</c:f>
              <c:numCache>
                <c:formatCode>General</c:formatCode>
                <c:ptCount val="12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</c:numCache>
            </c:numRef>
          </c:cat>
          <c:val>
            <c:numRef>
              <c:f>'konvergenční program 2008'!$E$6:$O$6</c:f>
              <c:numCache>
                <c:formatCode>#,##0</c:formatCode>
                <c:ptCount val="11"/>
                <c:pt idx="0">
                  <c:v>22996</c:v>
                </c:pt>
                <c:pt idx="1">
                  <c:v>24831</c:v>
                </c:pt>
                <c:pt idx="2">
                  <c:v>25392</c:v>
                </c:pt>
                <c:pt idx="3">
                  <c:v>25918</c:v>
                </c:pt>
                <c:pt idx="4">
                  <c:v>26620</c:v>
                </c:pt>
                <c:pt idx="5">
                  <c:v>26118</c:v>
                </c:pt>
                <c:pt idx="6">
                  <c:v>26635</c:v>
                </c:pt>
                <c:pt idx="7">
                  <c:v>26905</c:v>
                </c:pt>
                <c:pt idx="8">
                  <c:v>29092.232145000002</c:v>
                </c:pt>
                <c:pt idx="9">
                  <c:v>32754.011734</c:v>
                </c:pt>
                <c:pt idx="10">
                  <c:v>34997.405734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1014272"/>
        <c:axId val="91015808"/>
      </c:barChart>
      <c:lineChart>
        <c:grouping val="standard"/>
        <c:varyColors val="0"/>
        <c:ser>
          <c:idx val="0"/>
          <c:order val="0"/>
          <c:tx>
            <c:strRef>
              <c:f>'konvergenční program 2008'!$B$16</c:f>
              <c:strCache>
                <c:ptCount val="1"/>
                <c:pt idx="0">
                  <c:v>Výdaje na VaV ze státního jako % HDP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circle"/>
            <c:size val="5"/>
            <c:spPr>
              <a:solidFill>
                <a:schemeClr val="accent2"/>
              </a:solidFill>
              <a:ln>
                <a:solidFill>
                  <a:schemeClr val="accent2"/>
                </a:solidFill>
              </a:ln>
            </c:spPr>
          </c:marker>
          <c:dPt>
            <c:idx val="9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dPt>
            <c:idx val="10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dPt>
            <c:idx val="11"/>
            <c:bubble3D val="0"/>
            <c:spPr>
              <a:ln>
                <a:solidFill>
                  <a:schemeClr val="accent2"/>
                </a:solidFill>
                <a:prstDash val="sysDash"/>
              </a:ln>
            </c:spPr>
          </c:dPt>
          <c:dLbls>
            <c:dLbl>
              <c:idx val="0"/>
              <c:layout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[2]List1!$B$14:$B$23</c:f>
              <c:numCache>
                <c:formatCode>General</c:formatCode>
                <c:ptCount val="10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</c:numCache>
            </c:numRef>
          </c:cat>
          <c:val>
            <c:numRef>
              <c:f>'konvergenční program 2008'!$E$16:$O$16</c:f>
              <c:numCache>
                <c:formatCode>0.00%</c:formatCode>
                <c:ptCount val="11"/>
                <c:pt idx="0">
                  <c:v>5.7270282560954898E-3</c:v>
                </c:pt>
                <c:pt idx="1">
                  <c:v>6.3314878499230081E-3</c:v>
                </c:pt>
                <c:pt idx="2">
                  <c:v>6.4224181648810177E-3</c:v>
                </c:pt>
                <c:pt idx="3">
                  <c:v>6.443239061372362E-3</c:v>
                </c:pt>
                <c:pt idx="4">
                  <c:v>6.5864840991585035E-3</c:v>
                </c:pt>
                <c:pt idx="5">
                  <c:v>6.4060097485742961E-3</c:v>
                </c:pt>
                <c:pt idx="6">
                  <c:v>6.251047317388919E-3</c:v>
                </c:pt>
                <c:pt idx="7">
                  <c:v>6.0158879365627355E-3</c:v>
                </c:pt>
                <c:pt idx="8">
                  <c:v>6.2849732834813548E-3</c:v>
                </c:pt>
                <c:pt idx="9">
                  <c:v>6.8038942111167972E-3</c:v>
                </c:pt>
                <c:pt idx="10">
                  <c:v>6.9835810059693379E-3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1032192"/>
        <c:axId val="91030272"/>
      </c:lineChart>
      <c:catAx>
        <c:axId val="91014272"/>
        <c:scaling>
          <c:orientation val="minMax"/>
        </c:scaling>
        <c:delete val="0"/>
        <c:axPos val="b"/>
        <c:numFmt formatCode="General" sourceLinked="1"/>
        <c:majorTickMark val="cross"/>
        <c:minorTickMark val="in"/>
        <c:tickLblPos val="low"/>
        <c:crossAx val="91015808"/>
        <c:crosses val="autoZero"/>
        <c:auto val="1"/>
        <c:lblAlgn val="ctr"/>
        <c:lblOffset val="100"/>
        <c:noMultiLvlLbl val="0"/>
      </c:catAx>
      <c:valAx>
        <c:axId val="9101580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cs-CZ" b="1"/>
                  <a:t>Výdaje na VaV ze  SR bez předfinancování (mil. Kč)</a:t>
                </a:r>
              </a:p>
            </c:rich>
          </c:tx>
          <c:layout/>
          <c:overlay val="0"/>
        </c:title>
        <c:numFmt formatCode="#,##0" sourceLinked="1"/>
        <c:majorTickMark val="cross"/>
        <c:minorTickMark val="none"/>
        <c:tickLblPos val="nextTo"/>
        <c:crossAx val="91014272"/>
        <c:crosses val="autoZero"/>
        <c:crossBetween val="between"/>
      </c:valAx>
      <c:valAx>
        <c:axId val="91030272"/>
        <c:scaling>
          <c:orientation val="minMax"/>
          <c:max val="7.0000000000000019E-3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cs-CZ" b="1"/>
                  <a:t>Výdaje na VaV  ze SR na VaV jako procento HDP</a:t>
                </a:r>
                <a:endParaRPr lang="en-US" b="1"/>
              </a:p>
            </c:rich>
          </c:tx>
          <c:layout/>
          <c:overlay val="0"/>
        </c:title>
        <c:numFmt formatCode="0.00%" sourceLinked="1"/>
        <c:majorTickMark val="out"/>
        <c:minorTickMark val="none"/>
        <c:tickLblPos val="nextTo"/>
        <c:crossAx val="91032192"/>
        <c:crosses val="max"/>
        <c:crossBetween val="between"/>
      </c:valAx>
      <c:catAx>
        <c:axId val="91032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103027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4240047889415797"/>
          <c:y val="0.91761244657212682"/>
          <c:w val="0.71519904221168407"/>
          <c:h val="5.3050300452740805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447954190538601E-2"/>
          <c:y val="3.1201738952251618E-2"/>
          <c:w val="0.88632664271715023"/>
          <c:h val="0.81327573116697494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'návrh SR 2017'!$B$12</c:f>
              <c:strCache>
                <c:ptCount val="1"/>
                <c:pt idx="0">
                  <c:v>národní zdroje 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cat>
            <c:strRef>
              <c:f>'návrh SR 2017'!$C$16:$G$16</c:f>
              <c:strCache>
                <c:ptCount val="5"/>
                <c:pt idx="0">
                  <c:v>Skutečnost 2013</c:v>
                </c:pt>
                <c:pt idx="1">
                  <c:v>Skutečnost 2014</c:v>
                </c:pt>
                <c:pt idx="2">
                  <c:v>Skutečnost 2015</c:v>
                </c:pt>
                <c:pt idx="3">
                  <c:v>Předpoklad ESIF
Státní rozpočet 2016</c:v>
                </c:pt>
                <c:pt idx="4">
                  <c:v>Předpoklad ESIF
Státní rozpočet 2017</c:v>
                </c:pt>
              </c:strCache>
            </c:strRef>
          </c:cat>
          <c:val>
            <c:numRef>
              <c:f>'návrh SR 2017'!$C$12:$G$12</c:f>
              <c:numCache>
                <c:formatCode>#,##0</c:formatCode>
                <c:ptCount val="5"/>
                <c:pt idx="0">
                  <c:v>26705.138912480004</c:v>
                </c:pt>
                <c:pt idx="1">
                  <c:v>27284.103099960001</c:v>
                </c:pt>
                <c:pt idx="2">
                  <c:v>27829.778362660003</c:v>
                </c:pt>
                <c:pt idx="3">
                  <c:v>29092.232145000002</c:v>
                </c:pt>
                <c:pt idx="4">
                  <c:v>32734.815319000001</c:v>
                </c:pt>
              </c:numCache>
            </c:numRef>
          </c:val>
        </c:ser>
        <c:ser>
          <c:idx val="0"/>
          <c:order val="1"/>
          <c:tx>
            <c:strRef>
              <c:f>'návrh SR 2017'!$B$13</c:f>
              <c:strCache>
                <c:ptCount val="1"/>
                <c:pt idx="0">
                  <c:v>zahraniční zdroje *)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</c:spPr>
          <c:invertIfNegative val="0"/>
          <c:cat>
            <c:strRef>
              <c:f>'návrh SR 2017'!$C$16:$G$16</c:f>
              <c:strCache>
                <c:ptCount val="5"/>
                <c:pt idx="0">
                  <c:v>Skutečnost 2013</c:v>
                </c:pt>
                <c:pt idx="1">
                  <c:v>Skutečnost 2014</c:v>
                </c:pt>
                <c:pt idx="2">
                  <c:v>Skutečnost 2015</c:v>
                </c:pt>
                <c:pt idx="3">
                  <c:v>Předpoklad ESIF
Státní rozpočet 2016</c:v>
                </c:pt>
                <c:pt idx="4">
                  <c:v>Předpoklad ESIF
Státní rozpočet 2017</c:v>
                </c:pt>
              </c:strCache>
            </c:strRef>
          </c:cat>
          <c:val>
            <c:numRef>
              <c:f>'návrh SR 2017'!$C$13:$G$13</c:f>
              <c:numCache>
                <c:formatCode>#,##0</c:formatCode>
                <c:ptCount val="5"/>
                <c:pt idx="0">
                  <c:v>13108.3494605</c:v>
                </c:pt>
                <c:pt idx="1">
                  <c:v>13334.03845813</c:v>
                </c:pt>
                <c:pt idx="2">
                  <c:v>14158.868564169999</c:v>
                </c:pt>
                <c:pt idx="3">
                  <c:v>6630.5280000000002</c:v>
                </c:pt>
                <c:pt idx="4">
                  <c:v>7433.8403680000001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000960"/>
        <c:axId val="87007232"/>
      </c:barChart>
      <c:lineChart>
        <c:grouping val="standard"/>
        <c:varyColors val="0"/>
        <c:ser>
          <c:idx val="2"/>
          <c:order val="2"/>
          <c:tx>
            <c:strRef>
              <c:f>'návrh SR 2017'!$B$17</c:f>
              <c:strCache>
                <c:ptCount val="1"/>
                <c:pt idx="0">
                  <c:v>národní zdroje trend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'návrh SR 2017'!$C$16:$G$16</c:f>
              <c:strCache>
                <c:ptCount val="5"/>
                <c:pt idx="0">
                  <c:v>Skutečnost 2013</c:v>
                </c:pt>
                <c:pt idx="1">
                  <c:v>Skutečnost 2014</c:v>
                </c:pt>
                <c:pt idx="2">
                  <c:v>Skutečnost 2015</c:v>
                </c:pt>
                <c:pt idx="3">
                  <c:v>Předpoklad ESIF
Státní rozpočet 2016</c:v>
                </c:pt>
                <c:pt idx="4">
                  <c:v>Předpoklad ESIF
Státní rozpočet 2017</c:v>
                </c:pt>
              </c:strCache>
            </c:strRef>
          </c:cat>
          <c:val>
            <c:numRef>
              <c:f>'návrh SR 2017'!$C$17:$G$17</c:f>
              <c:numCache>
                <c:formatCode>#,##0</c:formatCode>
                <c:ptCount val="5"/>
                <c:pt idx="0">
                  <c:v>26705.138912480001</c:v>
                </c:pt>
                <c:pt idx="1">
                  <c:v>27284.103099960001</c:v>
                </c:pt>
                <c:pt idx="2">
                  <c:v>27829.778362660003</c:v>
                </c:pt>
                <c:pt idx="3">
                  <c:v>29092.232145000002</c:v>
                </c:pt>
                <c:pt idx="4">
                  <c:v>32734.815319000001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010688"/>
        <c:axId val="87009152"/>
      </c:lineChart>
      <c:catAx>
        <c:axId val="87000960"/>
        <c:scaling>
          <c:orientation val="minMax"/>
        </c:scaling>
        <c:delete val="0"/>
        <c:axPos val="b"/>
        <c:numFmt formatCode="General" sourceLinked="1"/>
        <c:majorTickMark val="cross"/>
        <c:minorTickMark val="in"/>
        <c:tickLblPos val="low"/>
        <c:crossAx val="87007232"/>
        <c:crosses val="autoZero"/>
        <c:auto val="1"/>
        <c:lblAlgn val="ctr"/>
        <c:lblOffset val="100"/>
        <c:noMultiLvlLbl val="0"/>
      </c:catAx>
      <c:valAx>
        <c:axId val="87007232"/>
        <c:scaling>
          <c:orientation val="minMax"/>
          <c:max val="430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cs-CZ"/>
                  <a:t>Výdaje na VaV ze  </a:t>
                </a:r>
                <a:r>
                  <a:rPr lang="cs-CZ" smtClean="0"/>
                  <a:t>SR </a:t>
                </a:r>
                <a:r>
                  <a:rPr lang="cs-CZ"/>
                  <a:t>vč. předfinancování (mil. Kč)</a:t>
                </a:r>
              </a:p>
            </c:rich>
          </c:tx>
          <c:layout/>
          <c:overlay val="0"/>
        </c:title>
        <c:numFmt formatCode="#,##0" sourceLinked="1"/>
        <c:majorTickMark val="cross"/>
        <c:minorTickMark val="none"/>
        <c:tickLblPos val="nextTo"/>
        <c:crossAx val="87000960"/>
        <c:crosses val="autoZero"/>
        <c:crossBetween val="between"/>
      </c:valAx>
      <c:valAx>
        <c:axId val="87009152"/>
        <c:scaling>
          <c:orientation val="minMax"/>
          <c:max val="45000"/>
        </c:scaling>
        <c:delete val="1"/>
        <c:axPos val="r"/>
        <c:numFmt formatCode="#,##0" sourceLinked="1"/>
        <c:majorTickMark val="out"/>
        <c:minorTickMark val="none"/>
        <c:tickLblPos val="nextTo"/>
        <c:crossAx val="87010688"/>
        <c:crosses val="max"/>
        <c:crossBetween val="between"/>
      </c:valAx>
      <c:catAx>
        <c:axId val="87010688"/>
        <c:scaling>
          <c:orientation val="minMax"/>
        </c:scaling>
        <c:delete val="1"/>
        <c:axPos val="b"/>
        <c:majorTickMark val="out"/>
        <c:minorTickMark val="none"/>
        <c:tickLblPos val="nextTo"/>
        <c:crossAx val="8700915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6.9318129274369103E-2"/>
          <c:y val="0.92669841822704491"/>
          <c:w val="0.55757014542950378"/>
          <c:h val="5.0818945515676658E-2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6C295-DCA8-4A04-8B9B-D9B8A0279221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E22AB-5231-4C57-A1A8-D7FBCEB5A1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07175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6AD11-756C-4C4D-808C-5A4368380A5E}" type="datetimeFigureOut">
              <a:rPr lang="cs-CZ" smtClean="0"/>
              <a:t>21.9.2016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DE541-6B18-47B4-9809-DFC62542821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6005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bdélník 3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543072" y="4500570"/>
            <a:ext cx="6457952" cy="1214446"/>
          </a:xfrm>
        </p:spPr>
        <p:txBody>
          <a:bodyPr/>
          <a:lstStyle>
            <a:lvl1pPr algn="r">
              <a:defRPr sz="3200" b="1"/>
            </a:lvl1pPr>
          </a:lstStyle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31" name="Obdélník 30"/>
          <p:cNvSpPr/>
          <p:nvPr userDrawn="1"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32" name="Zástupný symbol pro číslo snímku 22"/>
          <p:cNvSpPr txBox="1">
            <a:spLocks/>
          </p:cNvSpPr>
          <p:nvPr userDrawn="1"/>
        </p:nvSpPr>
        <p:spPr>
          <a:xfrm>
            <a:off x="8072462" y="6500834"/>
            <a:ext cx="609600" cy="357190"/>
          </a:xfrm>
          <a:prstGeom prst="rect">
            <a:avLst/>
          </a:prstGeom>
          <a:solidFill>
            <a:schemeClr val="tx1"/>
          </a:solidFill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808ED30-CFE6-459E-AD67-AB1966F0D5BD}" type="slidenum">
              <a:rPr lang="cs-CZ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cs-CZ" dirty="0">
              <a:solidFill>
                <a:prstClr val="white"/>
              </a:solidFill>
            </a:endParaRPr>
          </a:p>
        </p:txBody>
      </p:sp>
      <p:pic>
        <p:nvPicPr>
          <p:cNvPr id="37" name="Obrázek 36" descr="logo_titul_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286116" y="1479244"/>
            <a:ext cx="4689604" cy="202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0815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dirty="0" smtClean="0"/>
              <a:t>Klepnutím lze upravit styl předlohy nadpisů.</a:t>
            </a:r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Zástupný symbol pro text 12"/>
          <p:cNvSpPr>
            <a:spLocks noGrp="1"/>
          </p:cNvSpPr>
          <p:nvPr>
            <p:ph idx="1"/>
          </p:nvPr>
        </p:nvSpPr>
        <p:spPr>
          <a:xfrm>
            <a:off x="457200" y="2000240"/>
            <a:ext cx="8186766" cy="4000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0327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délník 26"/>
          <p:cNvSpPr/>
          <p:nvPr/>
        </p:nvSpPr>
        <p:spPr>
          <a:xfrm>
            <a:off x="8143900" y="6500834"/>
            <a:ext cx="485772" cy="357166"/>
          </a:xfrm>
          <a:prstGeom prst="rect">
            <a:avLst/>
          </a:prstGeom>
          <a:solidFill>
            <a:srgbClr val="F3C3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000240"/>
            <a:ext cx="8186766" cy="40005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dirty="0" smtClean="0"/>
              <a:t>Klepnutím lze upravit styly předlohy textu.</a:t>
            </a:r>
          </a:p>
          <a:p>
            <a:pPr lvl="1" eaLnBrk="1" latinLnBrk="0" hangingPunct="1"/>
            <a:r>
              <a:rPr kumimoji="0" lang="cs-CZ" dirty="0" smtClean="0"/>
              <a:t>Druhá úroveň</a:t>
            </a:r>
          </a:p>
          <a:p>
            <a:pPr lvl="2" eaLnBrk="1" latinLnBrk="0" hangingPunct="1"/>
            <a:r>
              <a:rPr kumimoji="0" lang="cs-CZ" dirty="0" smtClean="0"/>
              <a:t>Třetí úroveň</a:t>
            </a:r>
          </a:p>
          <a:p>
            <a:pPr lvl="3" eaLnBrk="1" latinLnBrk="0" hangingPunct="1"/>
            <a:r>
              <a:rPr kumimoji="0" lang="cs-CZ" dirty="0" smtClean="0"/>
              <a:t>Čtvrtá úroveň</a:t>
            </a:r>
          </a:p>
          <a:p>
            <a:pPr lvl="4" eaLnBrk="1" latinLnBrk="0" hangingPunct="1"/>
            <a:r>
              <a:rPr kumimoji="0" lang="cs-CZ" dirty="0" smtClean="0"/>
              <a:t>Pátá úroveň</a:t>
            </a:r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072462" y="6500834"/>
            <a:ext cx="609600" cy="35719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chemeClr val="tx1"/>
                </a:solidFill>
              </a:defRPr>
            </a:lvl1pPr>
          </a:lstStyle>
          <a:p>
            <a:fld id="{5808ED30-CFE6-459E-AD67-AB1966F0D5BD}" type="slidenum">
              <a:rPr lang="cs-CZ" smtClean="0">
                <a:solidFill>
                  <a:prstClr val="black"/>
                </a:solidFill>
              </a:rPr>
              <a:pPr/>
              <a:t>‹#›</a:t>
            </a:fld>
            <a:endParaRPr lang="cs-CZ" dirty="0">
              <a:solidFill>
                <a:prstClr val="black"/>
              </a:solidFill>
            </a:endParaRPr>
          </a:p>
        </p:txBody>
      </p:sp>
      <p:pic>
        <p:nvPicPr>
          <p:cNvPr id="26" name="Obrázek 25" descr="linka_logo_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3999" cy="1726548"/>
          </a:xfrm>
          <a:prstGeom prst="rect">
            <a:avLst/>
          </a:prstGeom>
        </p:spPr>
      </p:pic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28596" y="428604"/>
            <a:ext cx="4000528" cy="500066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r>
              <a:rPr kumimoji="0" lang="cs-CZ" dirty="0" err="1" smtClean="0"/>
              <a:t>Titulka</a:t>
            </a:r>
            <a:endParaRPr kumimoji="0" lang="en-US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357158" y="6500834"/>
            <a:ext cx="550072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cs-CZ" sz="1600" baseline="30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Sekce místopředsedy vlády pro vědu, výzkum a inovace | www.</a:t>
            </a:r>
            <a:r>
              <a:rPr lang="cs-CZ" sz="1600" baseline="30000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vyzkum.cz</a:t>
            </a:r>
            <a:endParaRPr lang="cs-CZ" sz="11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30" name="Přímá spojovací čára 29"/>
          <p:cNvCxnSpPr/>
          <p:nvPr/>
        </p:nvCxnSpPr>
        <p:spPr>
          <a:xfrm rot="10800000">
            <a:off x="428596" y="6500834"/>
            <a:ext cx="7429552" cy="1588"/>
          </a:xfrm>
          <a:prstGeom prst="line">
            <a:avLst/>
          </a:prstGeom>
          <a:ln w="952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27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4431436" cy="768148"/>
          </a:xfrm>
        </p:spPr>
        <p:txBody>
          <a:bodyPr/>
          <a:lstStyle/>
          <a:p>
            <a:r>
              <a:rPr lang="cs-CZ" smtClean="0"/>
              <a:t>Vývoj výdajů na VaV ze státního rozpočtu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5949280"/>
            <a:ext cx="79208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/>
              <a:t>Pozn:  </a:t>
            </a:r>
            <a:r>
              <a:rPr lang="cs-CZ" sz="1000" i="1" smtClean="0"/>
              <a:t>HDP je uvedeno v běžných cenách</a:t>
            </a:r>
          </a:p>
          <a:p>
            <a:r>
              <a:rPr lang="cs-CZ" sz="1000" i="1" smtClean="0"/>
              <a:t>            SR = státní rozpočet</a:t>
            </a:r>
            <a:endParaRPr lang="cs-CZ" sz="1000" i="1"/>
          </a:p>
          <a:p>
            <a:pPr algn="r"/>
            <a:r>
              <a:rPr lang="cs-CZ" sz="1000" i="1" smtClean="0"/>
              <a:t>Zdroj: Konvergenční program ČR 2016 a zákony o Státním rozpočtu v jednotlivých letech</a:t>
            </a:r>
            <a:endParaRPr lang="cs-CZ" sz="1000" i="1"/>
          </a:p>
        </p:txBody>
      </p:sp>
      <p:graphicFrame>
        <p:nvGraphicFramePr>
          <p:cNvPr id="9" name="Graf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318101"/>
              </p:ext>
            </p:extLst>
          </p:nvPr>
        </p:nvGraphicFramePr>
        <p:xfrm>
          <a:off x="395537" y="1772815"/>
          <a:ext cx="8208912" cy="4328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740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4575452" cy="912164"/>
          </a:xfrm>
        </p:spPr>
        <p:txBody>
          <a:bodyPr/>
          <a:lstStyle/>
          <a:p>
            <a:r>
              <a:rPr lang="cs-CZ" smtClean="0"/>
              <a:t>Vývoj výdajů na VaV ze Státního rozpočtu včetně EU zdrojů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BB5E19-F10A-4C2F-BF6F-11C513378A2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6116555"/>
            <a:ext cx="8208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i="1"/>
              <a:t>*)  výdaje, které mají být kryty prostředky z rozpočtu EU a z finančních </a:t>
            </a:r>
            <a:r>
              <a:rPr lang="cs-CZ" sz="1000" i="1" smtClean="0"/>
              <a:t>mechanismů</a:t>
            </a:r>
          </a:p>
          <a:p>
            <a:pPr algn="r"/>
            <a:r>
              <a:rPr lang="cs-CZ" sz="1000" i="1" smtClean="0"/>
              <a:t>Zdroj: Návrh Státního rozpočtu ČR 2017+; MF</a:t>
            </a:r>
            <a:endParaRPr lang="cs-CZ" sz="1000" i="1"/>
          </a:p>
        </p:txBody>
      </p:sp>
      <p:graphicFrame>
        <p:nvGraphicFramePr>
          <p:cNvPr id="9" name="Graf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2678698"/>
              </p:ext>
            </p:extLst>
          </p:nvPr>
        </p:nvGraphicFramePr>
        <p:xfrm>
          <a:off x="543644" y="1628800"/>
          <a:ext cx="8110115" cy="4519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7791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VI logo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2611</TotalTime>
  <Words>107</Words>
  <Application>Microsoft Office PowerPoint</Application>
  <PresentationFormat>Předvádění na obrazovce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VVI logo</vt:lpstr>
      <vt:lpstr>Vývoj výdajů na VaV ze státního rozpočtu</vt:lpstr>
      <vt:lpstr>Vývoj výdajů na VaV ze Státního rozpočtu včetně EU zdrojů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Kureková Lucie</dc:creator>
  <cp:lastModifiedBy>Melichar Radek</cp:lastModifiedBy>
  <cp:revision>191</cp:revision>
  <cp:lastPrinted>2016-09-20T15:48:14Z</cp:lastPrinted>
  <dcterms:created xsi:type="dcterms:W3CDTF">2015-08-20T08:48:43Z</dcterms:created>
  <dcterms:modified xsi:type="dcterms:W3CDTF">2016-09-21T08:52:06Z</dcterms:modified>
</cp:coreProperties>
</file>