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256" r:id="rId3"/>
    <p:sldId id="312" r:id="rId4"/>
    <p:sldId id="305" r:id="rId5"/>
    <p:sldId id="289" r:id="rId6"/>
    <p:sldId id="317" r:id="rId7"/>
    <p:sldId id="294" r:id="rId8"/>
    <p:sldId id="318" r:id="rId9"/>
    <p:sldId id="291" r:id="rId10"/>
    <p:sldId id="307" r:id="rId11"/>
    <p:sldId id="320" r:id="rId12"/>
    <p:sldId id="331" r:id="rId13"/>
    <p:sldId id="321" r:id="rId14"/>
    <p:sldId id="306" r:id="rId15"/>
    <p:sldId id="315" r:id="rId16"/>
    <p:sldId id="316" r:id="rId17"/>
    <p:sldId id="313" r:id="rId18"/>
    <p:sldId id="314" r:id="rId19"/>
    <p:sldId id="322" r:id="rId20"/>
    <p:sldId id="329" r:id="rId21"/>
    <p:sldId id="330" r:id="rId22"/>
    <p:sldId id="325" r:id="rId23"/>
    <p:sldId id="333" r:id="rId24"/>
    <p:sldId id="287" r:id="rId25"/>
    <p:sldId id="319" r:id="rId26"/>
    <p:sldId id="324" r:id="rId27"/>
    <p:sldId id="328" r:id="rId28"/>
    <p:sldId id="327" r:id="rId2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0000"/>
    <a:srgbClr val="540000"/>
    <a:srgbClr val="5E5848"/>
    <a:srgbClr val="958963"/>
    <a:srgbClr val="E6D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unkaf&#252;zet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lszarka\AppData\Local\Microsoft\Windows\Temporary%20Internet%20Files\Content.Outlook\M07S7XIS\V4eloadasabra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2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2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lszarka\AppData\Local\Microsoft\Windows\Temporary%20Internet%20Files\Content.Outlook\M07S7XIS\V4eloadasabra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Munka1!$C$23</c:f>
              <c:strCache>
                <c:ptCount val="1"/>
                <c:pt idx="0">
                  <c:v>Férfi</c:v>
                </c:pt>
              </c:strCache>
            </c:strRef>
          </c:tx>
          <c:invertIfNegative val="0"/>
          <c:cat>
            <c:strRef>
              <c:f>Munka1!$B$24:$B$34</c:f>
              <c:strCache>
                <c:ptCount val="11"/>
                <c:pt idx="0">
                  <c:v>I. </c:v>
                </c:pt>
                <c:pt idx="1">
                  <c:v>II. </c:v>
                </c:pt>
                <c:pt idx="2">
                  <c:v>III.</c:v>
                </c:pt>
                <c:pt idx="3">
                  <c:v>IV. </c:v>
                </c:pt>
                <c:pt idx="4">
                  <c:v>V. </c:v>
                </c:pt>
                <c:pt idx="5">
                  <c:v>VI. </c:v>
                </c:pt>
                <c:pt idx="6">
                  <c:v>VII. </c:v>
                </c:pt>
                <c:pt idx="7">
                  <c:v>VIII. </c:v>
                </c:pt>
                <c:pt idx="8">
                  <c:v>IX. </c:v>
                </c:pt>
                <c:pt idx="9">
                  <c:v>X. </c:v>
                </c:pt>
                <c:pt idx="10">
                  <c:v>XI. </c:v>
                </c:pt>
              </c:strCache>
            </c:strRef>
          </c:cat>
          <c:val>
            <c:numRef>
              <c:f>Munka1!$C$24:$C$34</c:f>
              <c:numCache>
                <c:formatCode>#,##0</c:formatCode>
                <c:ptCount val="11"/>
                <c:pt idx="0">
                  <c:v>548</c:v>
                </c:pt>
                <c:pt idx="1">
                  <c:v>921</c:v>
                </c:pt>
                <c:pt idx="2">
                  <c:v>491</c:v>
                </c:pt>
                <c:pt idx="3">
                  <c:v>1201</c:v>
                </c:pt>
                <c:pt idx="4">
                  <c:v>1400</c:v>
                </c:pt>
                <c:pt idx="5">
                  <c:v>1119</c:v>
                </c:pt>
                <c:pt idx="6">
                  <c:v>1015</c:v>
                </c:pt>
                <c:pt idx="7">
                  <c:v>743</c:v>
                </c:pt>
                <c:pt idx="8">
                  <c:v>1280</c:v>
                </c:pt>
                <c:pt idx="9">
                  <c:v>534</c:v>
                </c:pt>
                <c:pt idx="10">
                  <c:v>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64-4AC8-892E-9AA01FF6268C}"/>
            </c:ext>
          </c:extLst>
        </c:ser>
        <c:ser>
          <c:idx val="1"/>
          <c:order val="1"/>
          <c:tx>
            <c:strRef>
              <c:f>Munka1!$D$23</c:f>
              <c:strCache>
                <c:ptCount val="1"/>
                <c:pt idx="0">
                  <c:v>Nő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Munka1!$B$24:$B$34</c:f>
              <c:strCache>
                <c:ptCount val="11"/>
                <c:pt idx="0">
                  <c:v>I. </c:v>
                </c:pt>
                <c:pt idx="1">
                  <c:v>II. </c:v>
                </c:pt>
                <c:pt idx="2">
                  <c:v>III.</c:v>
                </c:pt>
                <c:pt idx="3">
                  <c:v>IV. </c:v>
                </c:pt>
                <c:pt idx="4">
                  <c:v>V. </c:v>
                </c:pt>
                <c:pt idx="5">
                  <c:v>VI. </c:v>
                </c:pt>
                <c:pt idx="6">
                  <c:v>VII. </c:v>
                </c:pt>
                <c:pt idx="7">
                  <c:v>VIII. </c:v>
                </c:pt>
                <c:pt idx="8">
                  <c:v>IX. </c:v>
                </c:pt>
                <c:pt idx="9">
                  <c:v>X. </c:v>
                </c:pt>
                <c:pt idx="10">
                  <c:v>XI. </c:v>
                </c:pt>
              </c:strCache>
            </c:strRef>
          </c:cat>
          <c:val>
            <c:numRef>
              <c:f>Munka1!$D$24:$D$34</c:f>
              <c:numCache>
                <c:formatCode>#,##0</c:formatCode>
                <c:ptCount val="11"/>
                <c:pt idx="0">
                  <c:v>398</c:v>
                </c:pt>
                <c:pt idx="1">
                  <c:v>492</c:v>
                </c:pt>
                <c:pt idx="2">
                  <c:v>96</c:v>
                </c:pt>
                <c:pt idx="3">
                  <c:v>375</c:v>
                </c:pt>
                <c:pt idx="4">
                  <c:v>493</c:v>
                </c:pt>
                <c:pt idx="5">
                  <c:v>109</c:v>
                </c:pt>
                <c:pt idx="6">
                  <c:v>384</c:v>
                </c:pt>
                <c:pt idx="7">
                  <c:v>364</c:v>
                </c:pt>
                <c:pt idx="8">
                  <c:v>405</c:v>
                </c:pt>
                <c:pt idx="9">
                  <c:v>145</c:v>
                </c:pt>
                <c:pt idx="10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64-4AC8-892E-9AA01FF62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8671616"/>
        <c:axId val="138673152"/>
      </c:barChart>
      <c:catAx>
        <c:axId val="138671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8673152"/>
        <c:crosses val="autoZero"/>
        <c:auto val="1"/>
        <c:lblAlgn val="ctr"/>
        <c:lblOffset val="100"/>
        <c:noMultiLvlLbl val="0"/>
      </c:catAx>
      <c:valAx>
        <c:axId val="13867315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38671616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sz="800"/>
            </a:pPr>
            <a:endParaRPr lang="cs-CZ"/>
          </a:p>
        </c:txPr>
      </c:dTable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Garamond" pitchFamily="18" charset="0"/>
        </a:defRPr>
      </a:pPr>
      <a:endParaRPr lang="cs-CZ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90867988531081E-2"/>
          <c:y val="6.8010159214321297E-2"/>
          <c:w val="0.88683993364652236"/>
          <c:h val="0.82115970014328676"/>
        </c:manualLayout>
      </c:layout>
      <c:scatterChart>
        <c:scatterStyle val="lineMarker"/>
        <c:varyColors val="0"/>
        <c:ser>
          <c:idx val="1"/>
          <c:order val="0"/>
          <c:tx>
            <c:strRef>
              <c:f>[V4eloadasabrak.xlsx]Munka3!$A$20:$A$33</c:f>
              <c:strCache>
                <c:ptCount val="1"/>
                <c:pt idx="0">
                  <c:v>2000 2001 2002 2003 2004 2005 2006 2007 2008 2009 2010 2011 2012 2013</c:v>
                </c:pt>
              </c:strCache>
            </c:strRef>
          </c:tx>
          <c:dLbls>
            <c:dLbl>
              <c:idx val="3"/>
              <c:layout>
                <c:manualLayout>
                  <c:x val="-3.6080360803608033E-2"/>
                  <c:y val="-4.9102927289896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85-4F40-8F3C-FF33686E9A79}"/>
                </c:ext>
              </c:extLst>
            </c:dLbl>
            <c:dLbl>
              <c:idx val="4"/>
              <c:layout>
                <c:manualLayout>
                  <c:x val="-2.9520295202952029E-2"/>
                  <c:y val="6.043437204910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85-4F40-8F3C-FF33686E9A79}"/>
                </c:ext>
              </c:extLst>
            </c:dLbl>
            <c:dLbl>
              <c:idx val="5"/>
              <c:layout>
                <c:manualLayout>
                  <c:x val="-3.4440344403443977E-2"/>
                  <c:y val="-5.6657223796033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85-4F40-8F3C-FF33686E9A79}"/>
                </c:ext>
              </c:extLst>
            </c:dLbl>
            <c:dLbl>
              <c:idx val="6"/>
              <c:layout>
                <c:manualLayout>
                  <c:x val="-3.4440344403444033E-2"/>
                  <c:y val="3.39943342776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85-4F40-8F3C-FF33686E9A79}"/>
                </c:ext>
              </c:extLst>
            </c:dLbl>
            <c:dLbl>
              <c:idx val="7"/>
              <c:layout>
                <c:manualLayout>
                  <c:x val="-3.1160311603116091E-2"/>
                  <c:y val="-6.4211520302171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A85-4F40-8F3C-FF33686E9A79}"/>
                </c:ext>
              </c:extLst>
            </c:dLbl>
            <c:dLbl>
              <c:idx val="8"/>
              <c:layout>
                <c:manualLayout>
                  <c:x val="-3.1160311603116032E-2"/>
                  <c:y val="5.288007554296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85-4F40-8F3C-FF33686E9A79}"/>
                </c:ext>
              </c:extLst>
            </c:dLbl>
            <c:dLbl>
              <c:idx val="9"/>
              <c:layout>
                <c:manualLayout>
                  <c:x val="-3.2800328003280033E-2"/>
                  <c:y val="-6.043437204910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A85-4F40-8F3C-FF33686E9A79}"/>
                </c:ext>
              </c:extLst>
            </c:dLbl>
            <c:dLbl>
              <c:idx val="10"/>
              <c:layout>
                <c:manualLayout>
                  <c:x val="-3.4440344403444033E-2"/>
                  <c:y val="5.6657223796033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A85-4F40-8F3C-FF33686E9A79}"/>
                </c:ext>
              </c:extLst>
            </c:dLbl>
            <c:dLbl>
              <c:idx val="11"/>
              <c:layout>
                <c:manualLayout>
                  <c:x val="-3.2800328003280033E-2"/>
                  <c:y val="-5.6657223796033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A85-4F40-8F3C-FF33686E9A79}"/>
                </c:ext>
              </c:extLst>
            </c:dLbl>
            <c:dLbl>
              <c:idx val="12"/>
              <c:layout>
                <c:manualLayout>
                  <c:x val="-3.4440344403443915E-2"/>
                  <c:y val="-6.4211520302171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A85-4F40-8F3C-FF33686E9A79}"/>
                </c:ext>
              </c:extLst>
            </c:dLbl>
            <c:dLbl>
              <c:idx val="13"/>
              <c:layout>
                <c:manualLayout>
                  <c:x val="-3.2800328003280031E-3"/>
                  <c:y val="6.79886685552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A85-4F40-8F3C-FF33686E9A7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[V4eloadasabrak.xlsx]Munka3!$A$20:$A$33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xVal>
          <c:yVal>
            <c:numRef>
              <c:f>[V4eloadasabrak.xlsx]Munka3!$G$20:$G$33</c:f>
              <c:numCache>
                <c:formatCode>0.000</c:formatCode>
                <c:ptCount val="14"/>
                <c:pt idx="0">
                  <c:v>99.999464496090823</c:v>
                </c:pt>
                <c:pt idx="1">
                  <c:v>113.8851344114812</c:v>
                </c:pt>
                <c:pt idx="2">
                  <c:v>124.15370643675701</c:v>
                </c:pt>
                <c:pt idx="3">
                  <c:v>151.57078627781942</c:v>
                </c:pt>
                <c:pt idx="4">
                  <c:v>145.23142496330212</c:v>
                </c:pt>
                <c:pt idx="5">
                  <c:v>138.1521742956219</c:v>
                </c:pt>
                <c:pt idx="6">
                  <c:v>135.7253417880606</c:v>
                </c:pt>
                <c:pt idx="7">
                  <c:v>126.14941901832451</c:v>
                </c:pt>
                <c:pt idx="8">
                  <c:v>120.74128535590856</c:v>
                </c:pt>
                <c:pt idx="9">
                  <c:v>110.455169866601</c:v>
                </c:pt>
                <c:pt idx="10">
                  <c:v>103.8213509649371</c:v>
                </c:pt>
                <c:pt idx="11">
                  <c:v>100.6014814996373</c:v>
                </c:pt>
                <c:pt idx="12">
                  <c:v>113.08872541425529</c:v>
                </c:pt>
                <c:pt idx="13">
                  <c:v>105.60583456917104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7A85-4F40-8F3C-FF33686E9A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92599808"/>
        <c:axId val="92601344"/>
      </c:scatterChart>
      <c:valAx>
        <c:axId val="92599808"/>
        <c:scaling>
          <c:orientation val="minMax"/>
          <c:max val="2010"/>
          <c:min val="2000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92601344"/>
        <c:crosses val="autoZero"/>
        <c:crossBetween val="midCat"/>
        <c:majorUnit val="1"/>
        <c:minorUnit val="1"/>
      </c:valAx>
      <c:valAx>
        <c:axId val="92601344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92599808"/>
        <c:crosses val="autoZero"/>
        <c:crossBetween val="midCat"/>
      </c:valAx>
      <c:spPr>
        <a:solidFill>
          <a:srgbClr val="FFFFFF"/>
        </a:solidFill>
        <a:ln w="12700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490867988531081E-2"/>
          <c:y val="6.8010159214321297E-2"/>
          <c:w val="0.88683993364652236"/>
          <c:h val="0.82115970014328676"/>
        </c:manualLayout>
      </c:layout>
      <c:scatterChart>
        <c:scatterStyle val="lineMarker"/>
        <c:varyColors val="0"/>
        <c:ser>
          <c:idx val="1"/>
          <c:order val="0"/>
          <c:spPr>
            <a:ln>
              <a:solidFill>
                <a:srgbClr val="002060"/>
              </a:solidFill>
            </a:ln>
          </c:spPr>
          <c:marker>
            <c:symbol val="square"/>
            <c:size val="8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dLbls>
            <c:dLbl>
              <c:idx val="3"/>
              <c:layout>
                <c:manualLayout>
                  <c:x val="-3.4440344403444033E-2"/>
                  <c:y val="-6.4211520302171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E9-4166-9D00-894D197D3296}"/>
                </c:ext>
              </c:extLst>
            </c:dLbl>
            <c:dLbl>
              <c:idx val="4"/>
              <c:layout>
                <c:manualLayout>
                  <c:x val="-3.1160311603116032E-2"/>
                  <c:y val="6.79886685552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E9-4166-9D00-894D197D3296}"/>
                </c:ext>
              </c:extLst>
            </c:dLbl>
            <c:dLbl>
              <c:idx val="5"/>
              <c:layout>
                <c:manualLayout>
                  <c:x val="-3.280032800327997E-2"/>
                  <c:y val="-5.6657223796033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E9-4166-9D00-894D197D3296}"/>
                </c:ext>
              </c:extLst>
            </c:dLbl>
            <c:dLbl>
              <c:idx val="6"/>
              <c:layout>
                <c:manualLayout>
                  <c:x val="-2.7880278802788028E-2"/>
                  <c:y val="6.043437204910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E9-4166-9D00-894D197D3296}"/>
                </c:ext>
              </c:extLst>
            </c:dLbl>
            <c:dLbl>
              <c:idx val="7"/>
              <c:layout>
                <c:manualLayout>
                  <c:x val="-3.1160311603116032E-2"/>
                  <c:y val="-5.6657223796033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E9-4166-9D00-894D197D3296}"/>
                </c:ext>
              </c:extLst>
            </c:dLbl>
            <c:dLbl>
              <c:idx val="8"/>
              <c:layout>
                <c:manualLayout>
                  <c:x val="-2.7880278802788028E-2"/>
                  <c:y val="6.043437204910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E9-4166-9D00-894D197D3296}"/>
                </c:ext>
              </c:extLst>
            </c:dLbl>
            <c:dLbl>
              <c:idx val="9"/>
              <c:layout>
                <c:manualLayout>
                  <c:x val="-3.2800328003280033E-2"/>
                  <c:y val="-6.043437204910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E9-4166-9D00-894D197D3296}"/>
                </c:ext>
              </c:extLst>
            </c:dLbl>
            <c:dLbl>
              <c:idx val="10"/>
              <c:layout>
                <c:manualLayout>
                  <c:x val="-3.1160311603115911E-2"/>
                  <c:y val="6.043437204910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E9-4166-9D00-894D197D3296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Munka2!$A$20:$A$30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xVal>
          <c:yVal>
            <c:numRef>
              <c:f>Munka2!$C$20:$C$30</c:f>
              <c:numCache>
                <c:formatCode>#,##0.0</c:formatCode>
                <c:ptCount val="11"/>
                <c:pt idx="0">
                  <c:v>18.6739</c:v>
                </c:pt>
                <c:pt idx="1">
                  <c:v>23.629899999999999</c:v>
                </c:pt>
                <c:pt idx="2">
                  <c:v>28.339400000000001</c:v>
                </c:pt>
                <c:pt idx="3">
                  <c:v>36.495399999999997</c:v>
                </c:pt>
                <c:pt idx="4">
                  <c:v>36.693600000000004</c:v>
                </c:pt>
                <c:pt idx="5">
                  <c:v>37.451700000000002</c:v>
                </c:pt>
                <c:pt idx="6">
                  <c:v>38.128300000000003</c:v>
                </c:pt>
                <c:pt idx="7">
                  <c:v>36.9148</c:v>
                </c:pt>
                <c:pt idx="8">
                  <c:v>38.362900000000003</c:v>
                </c:pt>
                <c:pt idx="9">
                  <c:v>37.334800000000001</c:v>
                </c:pt>
                <c:pt idx="10">
                  <c:v>36.554699999999997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0DE9-4166-9D00-894D197D32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39855744"/>
        <c:axId val="139858688"/>
      </c:scatterChart>
      <c:valAx>
        <c:axId val="139855744"/>
        <c:scaling>
          <c:orientation val="minMax"/>
          <c:max val="2010"/>
          <c:min val="2000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39858688"/>
        <c:crosses val="autoZero"/>
        <c:crossBetween val="midCat"/>
        <c:majorUnit val="1"/>
        <c:minorUnit val="1"/>
      </c:valAx>
      <c:valAx>
        <c:axId val="139858688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39855744"/>
        <c:crosses val="autoZero"/>
        <c:crossBetween val="midCat"/>
      </c:valAx>
      <c:spPr>
        <a:solidFill>
          <a:srgbClr val="FFFFFF"/>
        </a:solidFill>
        <a:ln w="12700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490867988531081E-2"/>
          <c:y val="6.8010159214321297E-2"/>
          <c:w val="0.88683993364652236"/>
          <c:h val="0.82115970014328676"/>
        </c:manualLayout>
      </c:layout>
      <c:scatterChart>
        <c:scatterStyle val="lineMarker"/>
        <c:varyColors val="0"/>
        <c:ser>
          <c:idx val="0"/>
          <c:order val="0"/>
          <c:spPr>
            <a:ln>
              <a:solidFill>
                <a:srgbClr val="002060"/>
              </a:solidFill>
            </a:ln>
          </c:spPr>
          <c:marker>
            <c:symbol val="square"/>
            <c:size val="8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dLbls>
            <c:dLbl>
              <c:idx val="3"/>
              <c:layout>
                <c:manualLayout>
                  <c:x val="-4.1000410004100041E-2"/>
                  <c:y val="-5.288007554296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9B-4D3F-AFD2-E455C8360162}"/>
                </c:ext>
              </c:extLst>
            </c:dLbl>
            <c:dLbl>
              <c:idx val="4"/>
              <c:layout>
                <c:manualLayout>
                  <c:x val="-3.1160311603116032E-2"/>
                  <c:y val="5.288007554296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9B-4D3F-AFD2-E455C8360162}"/>
                </c:ext>
              </c:extLst>
            </c:dLbl>
            <c:dLbl>
              <c:idx val="5"/>
              <c:layout>
                <c:manualLayout>
                  <c:x val="-2.9520295202952029E-2"/>
                  <c:y val="-5.288007554296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9B-4D3F-AFD2-E455C8360162}"/>
                </c:ext>
              </c:extLst>
            </c:dLbl>
            <c:dLbl>
              <c:idx val="6"/>
              <c:layout>
                <c:manualLayout>
                  <c:x val="-2.952029520295197E-2"/>
                  <c:y val="6.043437204910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9B-4D3F-AFD2-E455C8360162}"/>
                </c:ext>
              </c:extLst>
            </c:dLbl>
            <c:dLbl>
              <c:idx val="7"/>
              <c:layout>
                <c:manualLayout>
                  <c:x val="-3.4440344403444033E-2"/>
                  <c:y val="-5.6657223796033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9B-4D3F-AFD2-E455C8360162}"/>
                </c:ext>
              </c:extLst>
            </c:dLbl>
            <c:dLbl>
              <c:idx val="8"/>
              <c:layout>
                <c:manualLayout>
                  <c:x val="-2.9520295202952029E-2"/>
                  <c:y val="7.9320113314447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9B-4D3F-AFD2-E455C8360162}"/>
                </c:ext>
              </c:extLst>
            </c:dLbl>
            <c:dLbl>
              <c:idx val="9"/>
              <c:layout>
                <c:manualLayout>
                  <c:x val="-3.2800328003280033E-2"/>
                  <c:y val="-5.288007554296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39B-4D3F-AFD2-E455C8360162}"/>
                </c:ext>
              </c:extLst>
            </c:dLbl>
            <c:dLbl>
              <c:idx val="10"/>
              <c:layout>
                <c:manualLayout>
                  <c:x val="-2.9520295202952029E-2"/>
                  <c:y val="4.9102927289896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9B-4D3F-AFD2-E455C8360162}"/>
                </c:ext>
              </c:extLst>
            </c:dLbl>
            <c:dLbl>
              <c:idx val="11"/>
              <c:layout>
                <c:manualLayout>
                  <c:x val="-4.2640426404264041E-2"/>
                  <c:y val="-5.6657223796033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39B-4D3F-AFD2-E455C8360162}"/>
                </c:ext>
              </c:extLst>
            </c:dLbl>
            <c:dLbl>
              <c:idx val="12"/>
              <c:layout>
                <c:manualLayout>
                  <c:x val="-3.6080360803608033E-2"/>
                  <c:y val="-6.4211520302171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39B-4D3F-AFD2-E455C8360162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Munka2!$A$20:$A$32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xVal>
          <c:yVal>
            <c:numRef>
              <c:f>Munka2!$C$20:$C$32</c:f>
              <c:numCache>
                <c:formatCode>#,##0.0</c:formatCode>
                <c:ptCount val="13"/>
                <c:pt idx="0">
                  <c:v>18.6739</c:v>
                </c:pt>
                <c:pt idx="1">
                  <c:v>23.629899999999999</c:v>
                </c:pt>
                <c:pt idx="2">
                  <c:v>28.339400000000001</c:v>
                </c:pt>
                <c:pt idx="3">
                  <c:v>36.495399999999997</c:v>
                </c:pt>
                <c:pt idx="4">
                  <c:v>36.693600000000004</c:v>
                </c:pt>
                <c:pt idx="5">
                  <c:v>37.451700000000002</c:v>
                </c:pt>
                <c:pt idx="6">
                  <c:v>38.128300000000003</c:v>
                </c:pt>
                <c:pt idx="7">
                  <c:v>36.9148</c:v>
                </c:pt>
                <c:pt idx="8">
                  <c:v>38.362900000000003</c:v>
                </c:pt>
                <c:pt idx="9">
                  <c:v>37.334800000000001</c:v>
                </c:pt>
                <c:pt idx="10">
                  <c:v>36.554699999999997</c:v>
                </c:pt>
                <c:pt idx="11">
                  <c:v>37.167900000000003</c:v>
                </c:pt>
                <c:pt idx="12">
                  <c:v>43.476999999999997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939B-4D3F-AFD2-E455C83601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39896704"/>
        <c:axId val="139903744"/>
      </c:scatterChart>
      <c:valAx>
        <c:axId val="139896704"/>
        <c:scaling>
          <c:orientation val="minMax"/>
          <c:max val="2012"/>
          <c:min val="2000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39903744"/>
        <c:crosses val="autoZero"/>
        <c:crossBetween val="midCat"/>
        <c:majorUnit val="1"/>
        <c:minorUnit val="1"/>
      </c:valAx>
      <c:valAx>
        <c:axId val="139903744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39896704"/>
        <c:crosses val="autoZero"/>
        <c:crossBetween val="midCat"/>
      </c:valAx>
      <c:spPr>
        <a:solidFill>
          <a:srgbClr val="FFFFFF"/>
        </a:solidFill>
        <a:ln w="12700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90867988531081E-2"/>
          <c:y val="6.8010159214321297E-2"/>
          <c:w val="0.88683993364652236"/>
          <c:h val="0.82115970014328676"/>
        </c:manualLayout>
      </c:layout>
      <c:scatterChart>
        <c:scatterStyle val="lineMarker"/>
        <c:varyColors val="0"/>
        <c:ser>
          <c:idx val="1"/>
          <c:order val="0"/>
          <c:tx>
            <c:strRef>
              <c:f>[V4eloadasabrak.xlsx]Munka3!$A$20:$A$33</c:f>
              <c:strCache>
                <c:ptCount val="1"/>
                <c:pt idx="0">
                  <c:v>2000 2001 2002 2003 2004 2005 2006 2007 2008 2009 2010 2011 2012 2013</c:v>
                </c:pt>
              </c:strCache>
            </c:strRef>
          </c:tx>
          <c:dLbls>
            <c:dLbl>
              <c:idx val="3"/>
              <c:layout>
                <c:manualLayout>
                  <c:x val="-3.6080360803608033E-2"/>
                  <c:y val="-4.9102927289896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0E-4DF2-A4CE-F9A94EA43482}"/>
                </c:ext>
              </c:extLst>
            </c:dLbl>
            <c:dLbl>
              <c:idx val="4"/>
              <c:layout>
                <c:manualLayout>
                  <c:x val="-2.9520295202952029E-2"/>
                  <c:y val="6.043437204910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0E-4DF2-A4CE-F9A94EA43482}"/>
                </c:ext>
              </c:extLst>
            </c:dLbl>
            <c:dLbl>
              <c:idx val="5"/>
              <c:layout>
                <c:manualLayout>
                  <c:x val="-3.4440344403443977E-2"/>
                  <c:y val="-5.6657223796033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0E-4DF2-A4CE-F9A94EA43482}"/>
                </c:ext>
              </c:extLst>
            </c:dLbl>
            <c:dLbl>
              <c:idx val="6"/>
              <c:layout>
                <c:manualLayout>
                  <c:x val="-3.4440344403444033E-2"/>
                  <c:y val="3.39943342776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0E-4DF2-A4CE-F9A94EA43482}"/>
                </c:ext>
              </c:extLst>
            </c:dLbl>
            <c:dLbl>
              <c:idx val="7"/>
              <c:layout>
                <c:manualLayout>
                  <c:x val="-3.1160311603116091E-2"/>
                  <c:y val="-6.4211520302171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0E-4DF2-A4CE-F9A94EA43482}"/>
                </c:ext>
              </c:extLst>
            </c:dLbl>
            <c:dLbl>
              <c:idx val="8"/>
              <c:layout>
                <c:manualLayout>
                  <c:x val="-3.1160311603116032E-2"/>
                  <c:y val="5.288007554296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0E-4DF2-A4CE-F9A94EA43482}"/>
                </c:ext>
              </c:extLst>
            </c:dLbl>
            <c:dLbl>
              <c:idx val="9"/>
              <c:layout>
                <c:manualLayout>
                  <c:x val="-3.2800328003280033E-2"/>
                  <c:y val="-6.043437204910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E0E-4DF2-A4CE-F9A94EA43482}"/>
                </c:ext>
              </c:extLst>
            </c:dLbl>
            <c:dLbl>
              <c:idx val="10"/>
              <c:layout>
                <c:manualLayout>
                  <c:x val="-3.4440344403444033E-2"/>
                  <c:y val="5.6657223796033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0E-4DF2-A4CE-F9A94EA43482}"/>
                </c:ext>
              </c:extLst>
            </c:dLbl>
            <c:dLbl>
              <c:idx val="11"/>
              <c:layout>
                <c:manualLayout>
                  <c:x val="-3.2800328003280033E-2"/>
                  <c:y val="-5.6657223796033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0E-4DF2-A4CE-F9A94EA43482}"/>
                </c:ext>
              </c:extLst>
            </c:dLbl>
            <c:dLbl>
              <c:idx val="12"/>
              <c:layout>
                <c:manualLayout>
                  <c:x val="-3.4440344403443915E-2"/>
                  <c:y val="-6.4211520302171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0E-4DF2-A4CE-F9A94EA43482}"/>
                </c:ext>
              </c:extLst>
            </c:dLbl>
            <c:dLbl>
              <c:idx val="13"/>
              <c:layout>
                <c:manualLayout>
                  <c:x val="-3.2800328003280031E-3"/>
                  <c:y val="6.79886685552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E0E-4DF2-A4CE-F9A94EA4348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[V4eloadasabrak.xlsx]Munka3!$A$20:$A$33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xVal>
          <c:yVal>
            <c:numRef>
              <c:f>[V4eloadasabrak.xlsx]Munka3!$G$20:$G$33</c:f>
              <c:numCache>
                <c:formatCode>0.000</c:formatCode>
                <c:ptCount val="14"/>
                <c:pt idx="0">
                  <c:v>99.999464496090823</c:v>
                </c:pt>
                <c:pt idx="1">
                  <c:v>113.8851344114812</c:v>
                </c:pt>
                <c:pt idx="2">
                  <c:v>124.15370643675701</c:v>
                </c:pt>
                <c:pt idx="3">
                  <c:v>151.57078627781942</c:v>
                </c:pt>
                <c:pt idx="4">
                  <c:v>145.23142496330212</c:v>
                </c:pt>
                <c:pt idx="5">
                  <c:v>138.1521742956219</c:v>
                </c:pt>
                <c:pt idx="6">
                  <c:v>135.7253417880606</c:v>
                </c:pt>
                <c:pt idx="7">
                  <c:v>126.14941901832451</c:v>
                </c:pt>
                <c:pt idx="8">
                  <c:v>120.74128535590856</c:v>
                </c:pt>
                <c:pt idx="9">
                  <c:v>110.455169866601</c:v>
                </c:pt>
                <c:pt idx="10">
                  <c:v>103.8213509649371</c:v>
                </c:pt>
                <c:pt idx="11">
                  <c:v>100.6014814996373</c:v>
                </c:pt>
                <c:pt idx="12">
                  <c:v>113.08872541425529</c:v>
                </c:pt>
                <c:pt idx="13">
                  <c:v>105.60583456917104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9E0E-4DF2-A4CE-F9A94EA434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09822720"/>
        <c:axId val="109824256"/>
      </c:scatterChart>
      <c:valAx>
        <c:axId val="109822720"/>
        <c:scaling>
          <c:orientation val="minMax"/>
          <c:max val="2012"/>
          <c:min val="2000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09824256"/>
        <c:crosses val="autoZero"/>
        <c:crossBetween val="midCat"/>
        <c:majorUnit val="1"/>
        <c:minorUnit val="1"/>
      </c:valAx>
      <c:valAx>
        <c:axId val="109824256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09822720"/>
        <c:crosses val="autoZero"/>
        <c:crossBetween val="midCat"/>
      </c:valAx>
      <c:spPr>
        <a:solidFill>
          <a:srgbClr val="FFFFFF"/>
        </a:solidFill>
        <a:ln w="12700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2024. 08. 27.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2024. 08. 27.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2024. 08. 27.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2024. 08. 27.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2024. 08. 27.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2024. 08. 27.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2024. 08. 27.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2024. 08. 27.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2024. 08. 27.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2024. 08. 27.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2024. 08. 27.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2024. 08. 27.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403648" y="3284984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latin typeface="Garamond" pitchFamily="18" charset="0"/>
              </a:rPr>
              <a:t>Session 1:</a:t>
            </a:r>
          </a:p>
          <a:p>
            <a:endParaRPr lang="hu-HU" sz="2800" dirty="0">
              <a:latin typeface="Garamond" pitchFamily="18" charset="0"/>
            </a:endParaRPr>
          </a:p>
          <a:p>
            <a:r>
              <a:rPr lang="en-GB" sz="2800" dirty="0">
                <a:latin typeface="Garamond" pitchFamily="18" charset="0"/>
              </a:rPr>
              <a:t>Recent developments at the participating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en-GB" sz="2800" dirty="0">
                <a:latin typeface="Garamond" pitchFamily="18" charset="0"/>
              </a:rPr>
              <a:t>Academies:</a:t>
            </a:r>
            <a:br>
              <a:rPr lang="en-GB" sz="2800" dirty="0">
                <a:latin typeface="Garamond" pitchFamily="18" charset="0"/>
              </a:rPr>
            </a:br>
            <a:r>
              <a:rPr lang="en-GB" sz="2800" dirty="0">
                <a:latin typeface="Garamond" pitchFamily="18" charset="0"/>
              </a:rPr>
              <a:t>institutional reforms, new programmes, and national initiatives in the field of science policy</a:t>
            </a:r>
            <a:endParaRPr lang="hu-HU" sz="28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669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7624" y="1880828"/>
            <a:ext cx="7632848" cy="42484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hu-HU" sz="3600" b="1" dirty="0">
              <a:solidFill>
                <a:srgbClr val="5E0000"/>
              </a:solidFill>
              <a:latin typeface="Garamond" pitchFamily="18" charset="0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hu-HU" sz="39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ABOUT THE MTA RESEARCH NETWORK</a:t>
            </a:r>
          </a:p>
          <a:p>
            <a:pPr marL="0" indent="0" algn="ctr">
              <a:buNone/>
            </a:pPr>
            <a:endParaRPr lang="hu-HU" sz="3500" b="1" dirty="0">
              <a:latin typeface="Garamond" pitchFamily="18" charset="0"/>
            </a:endParaRPr>
          </a:p>
          <a:p>
            <a:pPr marL="0" indent="0">
              <a:buNone/>
            </a:pPr>
            <a:r>
              <a:rPr lang="hu-HU" sz="2400" b="1" dirty="0">
                <a:solidFill>
                  <a:srgbClr val="5E5848"/>
                </a:solidFill>
                <a:latin typeface="Garamond" pitchFamily="18" charset="0"/>
              </a:rPr>
              <a:t>2009-: 	    The Lendület „Momentum” </a:t>
            </a:r>
            <a:r>
              <a:rPr lang="hu-HU" sz="2400" b="1" dirty="0" err="1">
                <a:solidFill>
                  <a:srgbClr val="5E5848"/>
                </a:solidFill>
                <a:latin typeface="Garamond" pitchFamily="18" charset="0"/>
              </a:rPr>
              <a:t>programme</a:t>
            </a:r>
            <a:endParaRPr lang="hu-HU" sz="2400" b="1" dirty="0">
              <a:solidFill>
                <a:srgbClr val="5E5848"/>
              </a:solidFill>
              <a:latin typeface="Garamond" pitchFamily="18" charset="0"/>
            </a:endParaRPr>
          </a:p>
          <a:p>
            <a:pPr marL="0" indent="0">
              <a:buNone/>
            </a:pPr>
            <a:r>
              <a:rPr lang="hu-HU" sz="2400" b="1" dirty="0">
                <a:solidFill>
                  <a:srgbClr val="5E5848"/>
                </a:solidFill>
                <a:latin typeface="Garamond" pitchFamily="18" charset="0"/>
              </a:rPr>
              <a:t>           	    (</a:t>
            </a:r>
            <a:r>
              <a:rPr lang="hu-HU" sz="2400" b="1" dirty="0" err="1">
                <a:solidFill>
                  <a:srgbClr val="5E5848"/>
                </a:solidFill>
                <a:latin typeface="Garamond" pitchFamily="18" charset="0"/>
              </a:rPr>
              <a:t>From</a:t>
            </a:r>
            <a:r>
              <a:rPr lang="hu-HU" sz="2400" b="1" dirty="0">
                <a:solidFill>
                  <a:srgbClr val="5E5848"/>
                </a:solidFill>
                <a:latin typeface="Garamond" pitchFamily="18" charset="0"/>
              </a:rPr>
              <a:t> </a:t>
            </a:r>
            <a:r>
              <a:rPr lang="hu-HU" sz="2400" b="1" dirty="0" err="1">
                <a:solidFill>
                  <a:srgbClr val="5E5848"/>
                </a:solidFill>
                <a:latin typeface="Garamond" pitchFamily="18" charset="0"/>
              </a:rPr>
              <a:t>brain</a:t>
            </a:r>
            <a:r>
              <a:rPr lang="hu-HU" sz="2400" b="1" dirty="0">
                <a:solidFill>
                  <a:srgbClr val="5E5848"/>
                </a:solidFill>
                <a:latin typeface="Garamond" pitchFamily="18" charset="0"/>
              </a:rPr>
              <a:t> </a:t>
            </a:r>
            <a:r>
              <a:rPr lang="hu-HU" sz="2400" b="1" dirty="0" err="1">
                <a:solidFill>
                  <a:srgbClr val="5E5848"/>
                </a:solidFill>
                <a:latin typeface="Garamond" pitchFamily="18" charset="0"/>
              </a:rPr>
              <a:t>drain</a:t>
            </a:r>
            <a:r>
              <a:rPr lang="hu-HU" sz="2400" b="1" dirty="0">
                <a:solidFill>
                  <a:srgbClr val="5E5848"/>
                </a:solidFill>
                <a:latin typeface="Garamond" pitchFamily="18" charset="0"/>
              </a:rPr>
              <a:t> </a:t>
            </a:r>
            <a:r>
              <a:rPr lang="hu-HU" sz="2400" b="1" dirty="0" err="1">
                <a:solidFill>
                  <a:srgbClr val="5E5848"/>
                </a:solidFill>
                <a:latin typeface="Garamond" pitchFamily="18" charset="0"/>
              </a:rPr>
              <a:t>to</a:t>
            </a:r>
            <a:r>
              <a:rPr lang="hu-HU" sz="2400" b="1" dirty="0">
                <a:solidFill>
                  <a:srgbClr val="5E5848"/>
                </a:solidFill>
                <a:latin typeface="Garamond" pitchFamily="18" charset="0"/>
              </a:rPr>
              <a:t> </a:t>
            </a:r>
            <a:r>
              <a:rPr lang="hu-HU" sz="2400" b="1" dirty="0" err="1">
                <a:solidFill>
                  <a:srgbClr val="5E5848"/>
                </a:solidFill>
                <a:latin typeface="Garamond" pitchFamily="18" charset="0"/>
              </a:rPr>
              <a:t>brain</a:t>
            </a:r>
            <a:r>
              <a:rPr lang="hu-HU" sz="2400" b="1" dirty="0">
                <a:solidFill>
                  <a:srgbClr val="5E5848"/>
                </a:solidFill>
                <a:latin typeface="Garamond" pitchFamily="18" charset="0"/>
              </a:rPr>
              <a:t> </a:t>
            </a:r>
            <a:r>
              <a:rPr lang="hu-HU" sz="2400" b="1" dirty="0" err="1">
                <a:solidFill>
                  <a:srgbClr val="5E5848"/>
                </a:solidFill>
                <a:latin typeface="Garamond" pitchFamily="18" charset="0"/>
              </a:rPr>
              <a:t>gain</a:t>
            </a:r>
            <a:r>
              <a:rPr lang="hu-HU" sz="2400" b="1" dirty="0">
                <a:solidFill>
                  <a:srgbClr val="5E5848"/>
                </a:solidFill>
                <a:latin typeface="Garamond" pitchFamily="18" charset="0"/>
              </a:rPr>
              <a:t>)</a:t>
            </a:r>
          </a:p>
          <a:p>
            <a:pPr marL="0" indent="0">
              <a:buNone/>
            </a:pPr>
            <a:r>
              <a:rPr lang="hu-HU" sz="2400" b="1" dirty="0">
                <a:solidFill>
                  <a:srgbClr val="5E5848"/>
                </a:solidFill>
                <a:latin typeface="Garamond" pitchFamily="18" charset="0"/>
              </a:rPr>
              <a:t>2011/12:   The </a:t>
            </a:r>
            <a:r>
              <a:rPr lang="hu-HU" sz="2400" b="1" dirty="0" err="1">
                <a:solidFill>
                  <a:srgbClr val="5E5848"/>
                </a:solidFill>
                <a:latin typeface="Garamond" pitchFamily="18" charset="0"/>
              </a:rPr>
              <a:t>year</a:t>
            </a:r>
            <a:r>
              <a:rPr lang="hu-HU" sz="2400" b="1" dirty="0">
                <a:solidFill>
                  <a:srgbClr val="5E5848"/>
                </a:solidFill>
                <a:latin typeface="Garamond" pitchFamily="18" charset="0"/>
              </a:rPr>
              <a:t> of </a:t>
            </a:r>
            <a:r>
              <a:rPr lang="hu-HU" sz="2400" b="1" dirty="0" err="1">
                <a:solidFill>
                  <a:srgbClr val="5E5848"/>
                </a:solidFill>
                <a:latin typeface="Garamond" pitchFamily="18" charset="0"/>
              </a:rPr>
              <a:t>of</a:t>
            </a:r>
            <a:r>
              <a:rPr lang="hu-HU" sz="2400" b="1" dirty="0">
                <a:solidFill>
                  <a:srgbClr val="5E5848"/>
                </a:solidFill>
                <a:latin typeface="Garamond" pitchFamily="18" charset="0"/>
              </a:rPr>
              <a:t> a </a:t>
            </a:r>
            <a:r>
              <a:rPr lang="hu-HU" sz="2400" b="1" dirty="0" err="1">
                <a:solidFill>
                  <a:srgbClr val="5E5848"/>
                </a:solidFill>
                <a:latin typeface="Garamond" pitchFamily="18" charset="0"/>
              </a:rPr>
              <a:t>complete</a:t>
            </a:r>
            <a:r>
              <a:rPr lang="hu-HU" sz="2400" b="1" dirty="0">
                <a:solidFill>
                  <a:srgbClr val="5E5848"/>
                </a:solidFill>
                <a:latin typeface="Garamond" pitchFamily="18" charset="0"/>
              </a:rPr>
              <a:t> </a:t>
            </a:r>
            <a:r>
              <a:rPr lang="hu-HU" sz="2400" b="1" dirty="0" err="1">
                <a:solidFill>
                  <a:srgbClr val="5E5848"/>
                </a:solidFill>
                <a:latin typeface="Garamond" pitchFamily="18" charset="0"/>
              </a:rPr>
              <a:t>renewal</a:t>
            </a:r>
            <a:r>
              <a:rPr lang="hu-HU" sz="2400" b="1" dirty="0">
                <a:solidFill>
                  <a:srgbClr val="5E5848"/>
                </a:solidFill>
                <a:latin typeface="Garamond" pitchFamily="18" charset="0"/>
              </a:rPr>
              <a:t>:</a:t>
            </a:r>
          </a:p>
          <a:p>
            <a:pPr marL="0" indent="0" algn="ctr">
              <a:buNone/>
            </a:pPr>
            <a:r>
              <a:rPr lang="hu-HU" sz="2400" b="1" dirty="0">
                <a:solidFill>
                  <a:srgbClr val="5E5848"/>
                </a:solidFill>
                <a:latin typeface="Garamond" pitchFamily="18" charset="0"/>
              </a:rPr>
              <a:t>     15 </a:t>
            </a:r>
            <a:r>
              <a:rPr lang="hu-HU" sz="2400" b="1" dirty="0" err="1">
                <a:solidFill>
                  <a:srgbClr val="5E5848"/>
                </a:solidFill>
                <a:latin typeface="Garamond" pitchFamily="18" charset="0"/>
              </a:rPr>
              <a:t>institutions</a:t>
            </a:r>
            <a:r>
              <a:rPr lang="hu-HU" sz="2400" b="1" dirty="0">
                <a:solidFill>
                  <a:srgbClr val="5E5848"/>
                </a:solidFill>
                <a:latin typeface="Garamond" pitchFamily="18" charset="0"/>
              </a:rPr>
              <a:t> </a:t>
            </a:r>
            <a:r>
              <a:rPr lang="hu-HU" sz="2400" b="1" dirty="0" err="1">
                <a:solidFill>
                  <a:srgbClr val="5E5848"/>
                </a:solidFill>
                <a:latin typeface="Garamond" pitchFamily="18" charset="0"/>
              </a:rPr>
              <a:t>were</a:t>
            </a:r>
            <a:r>
              <a:rPr lang="hu-HU" sz="2400" b="1" dirty="0">
                <a:solidFill>
                  <a:srgbClr val="5E5848"/>
                </a:solidFill>
                <a:latin typeface="Garamond" pitchFamily="18" charset="0"/>
              </a:rPr>
              <a:t> </a:t>
            </a:r>
            <a:r>
              <a:rPr lang="hu-HU" sz="2400" b="1" dirty="0" err="1">
                <a:solidFill>
                  <a:srgbClr val="5E5848"/>
                </a:solidFill>
                <a:latin typeface="Garamond" pitchFamily="18" charset="0"/>
              </a:rPr>
              <a:t>created</a:t>
            </a:r>
            <a:r>
              <a:rPr lang="hu-HU" sz="2400" b="1" dirty="0">
                <a:solidFill>
                  <a:srgbClr val="5E5848"/>
                </a:solidFill>
                <a:latin typeface="Garamond" pitchFamily="18" charset="0"/>
              </a:rPr>
              <a:t> </a:t>
            </a:r>
            <a:r>
              <a:rPr lang="hu-HU" sz="2400" b="1" dirty="0" err="1">
                <a:solidFill>
                  <a:srgbClr val="5E5848"/>
                </a:solidFill>
                <a:latin typeface="Garamond" pitchFamily="18" charset="0"/>
              </a:rPr>
              <a:t>from</a:t>
            </a:r>
            <a:r>
              <a:rPr lang="hu-HU" sz="2400" b="1" dirty="0">
                <a:solidFill>
                  <a:srgbClr val="5E5848"/>
                </a:solidFill>
                <a:latin typeface="Garamond" pitchFamily="18" charset="0"/>
              </a:rPr>
              <a:t> 40 </a:t>
            </a:r>
            <a:r>
              <a:rPr lang="hu-HU" sz="2400" b="1" dirty="0" err="1">
                <a:solidFill>
                  <a:srgbClr val="5E5848"/>
                </a:solidFill>
                <a:latin typeface="Garamond" pitchFamily="18" charset="0"/>
              </a:rPr>
              <a:t>ones</a:t>
            </a:r>
            <a:endParaRPr lang="hu-HU" sz="2400" b="1" dirty="0">
              <a:solidFill>
                <a:srgbClr val="5E5848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49592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7340600" y="2060848"/>
            <a:ext cx="1551880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5"/>
          <p:cNvCxnSpPr/>
          <p:nvPr/>
        </p:nvCxnSpPr>
        <p:spPr>
          <a:xfrm flipV="1">
            <a:off x="3923928" y="5805264"/>
            <a:ext cx="4608512" cy="1355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4590390" y="5818816"/>
            <a:ext cx="3575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Garamond" pitchFamily="18" charset="0"/>
              </a:rPr>
              <a:t>a </a:t>
            </a:r>
            <a:r>
              <a:rPr lang="hu-HU" dirty="0" err="1">
                <a:latin typeface="Garamond" pitchFamily="18" charset="0"/>
              </a:rPr>
              <a:t>period</a:t>
            </a:r>
            <a:r>
              <a:rPr lang="hu-HU" dirty="0">
                <a:latin typeface="Garamond" pitchFamily="18" charset="0"/>
              </a:rPr>
              <a:t> of  </a:t>
            </a:r>
            <a:r>
              <a:rPr lang="hu-HU" dirty="0" err="1">
                <a:latin typeface="Garamond" pitchFamily="18" charset="0"/>
              </a:rPr>
              <a:t>regression</a:t>
            </a:r>
            <a:r>
              <a:rPr lang="hu-HU" dirty="0">
                <a:latin typeface="Garamond" pitchFamily="18" charset="0"/>
              </a:rPr>
              <a:t> and </a:t>
            </a:r>
            <a:r>
              <a:rPr lang="hu-HU" dirty="0" err="1">
                <a:latin typeface="Garamond" pitchFamily="18" charset="0"/>
              </a:rPr>
              <a:t>stagnation</a:t>
            </a:r>
            <a:endParaRPr lang="hu-HU" dirty="0">
              <a:latin typeface="Garamond" pitchFamily="18" charset="0"/>
            </a:endParaRPr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5095519"/>
              </p:ext>
            </p:extLst>
          </p:nvPr>
        </p:nvGraphicFramePr>
        <p:xfrm>
          <a:off x="1310184" y="1844824"/>
          <a:ext cx="7743825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églalap 9"/>
          <p:cNvSpPr/>
          <p:nvPr/>
        </p:nvSpPr>
        <p:spPr>
          <a:xfrm>
            <a:off x="1331640" y="620688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err="1">
                <a:latin typeface="Garamond" pitchFamily="18" charset="0"/>
              </a:rPr>
              <a:t>State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support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to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the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Hungarian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Academy</a:t>
            </a:r>
            <a:r>
              <a:rPr lang="hu-HU" b="1" dirty="0">
                <a:latin typeface="Garamond" pitchFamily="18" charset="0"/>
              </a:rPr>
              <a:t> of </a:t>
            </a:r>
            <a:r>
              <a:rPr lang="hu-HU" b="1" dirty="0" err="1">
                <a:latin typeface="Garamond" pitchFamily="18" charset="0"/>
              </a:rPr>
              <a:t>Sciences</a:t>
            </a:r>
            <a:r>
              <a:rPr lang="hu-HU" b="1" dirty="0">
                <a:latin typeface="Garamond" pitchFamily="18" charset="0"/>
              </a:rPr>
              <a:t> (2000-2010)</a:t>
            </a:r>
          </a:p>
          <a:p>
            <a:pPr algn="ctr"/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in</a:t>
            </a:r>
            <a:r>
              <a:rPr lang="hu-HU" b="1" dirty="0">
                <a:latin typeface="Garamond" pitchFamily="18" charset="0"/>
              </a:rPr>
              <a:t> percents of </a:t>
            </a:r>
            <a:r>
              <a:rPr lang="hu-HU" b="1" dirty="0" err="1">
                <a:latin typeface="Garamond" pitchFamily="18" charset="0"/>
              </a:rPr>
              <a:t>the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real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value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in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the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year</a:t>
            </a:r>
            <a:r>
              <a:rPr lang="hu-HU" b="1" dirty="0">
                <a:latin typeface="Garamond" pitchFamily="18" charset="0"/>
              </a:rPr>
              <a:t> 2000</a:t>
            </a:r>
          </a:p>
        </p:txBody>
      </p:sp>
    </p:spTree>
    <p:extLst>
      <p:ext uri="{BB962C8B-B14F-4D97-AF65-F5344CB8AC3E}">
        <p14:creationId xmlns:p14="http://schemas.microsoft.com/office/powerpoint/2010/main" val="3328354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051720" y="260648"/>
            <a:ext cx="5389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err="1">
                <a:latin typeface="Garamond" pitchFamily="18" charset="0"/>
              </a:rPr>
              <a:t>State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support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to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the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Hungarian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Academy</a:t>
            </a:r>
            <a:r>
              <a:rPr lang="hu-HU" b="1" dirty="0">
                <a:latin typeface="Garamond" pitchFamily="18" charset="0"/>
              </a:rPr>
              <a:t> of </a:t>
            </a:r>
            <a:r>
              <a:rPr lang="hu-HU" b="1" dirty="0" err="1">
                <a:latin typeface="Garamond" pitchFamily="18" charset="0"/>
              </a:rPr>
              <a:t>Sciences</a:t>
            </a:r>
            <a:endParaRPr lang="hu-HU" b="1" dirty="0">
              <a:latin typeface="Garamond" pitchFamily="18" charset="0"/>
            </a:endParaRPr>
          </a:p>
          <a:p>
            <a:pPr algn="ctr"/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in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billion</a:t>
            </a:r>
            <a:r>
              <a:rPr lang="hu-HU" b="1" dirty="0">
                <a:latin typeface="Garamond" pitchFamily="18" charset="0"/>
              </a:rPr>
              <a:t> HUF (</a:t>
            </a:r>
            <a:r>
              <a:rPr lang="hu-HU" b="1" dirty="0" err="1">
                <a:latin typeface="Garamond" pitchFamily="18" charset="0"/>
              </a:rPr>
              <a:t>nominal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value</a:t>
            </a:r>
            <a:r>
              <a:rPr lang="hu-HU" b="1" dirty="0">
                <a:latin typeface="Garamond" pitchFamily="18" charset="0"/>
              </a:rPr>
              <a:t>)</a:t>
            </a:r>
          </a:p>
          <a:p>
            <a:pPr algn="ctr"/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340600" y="2060848"/>
            <a:ext cx="1551880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5"/>
          <p:cNvCxnSpPr/>
          <p:nvPr/>
        </p:nvCxnSpPr>
        <p:spPr>
          <a:xfrm>
            <a:off x="3923928" y="5819328"/>
            <a:ext cx="43924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4417650" y="5919052"/>
            <a:ext cx="3518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Garamond" pitchFamily="18" charset="0"/>
              </a:rPr>
              <a:t>a </a:t>
            </a:r>
            <a:r>
              <a:rPr lang="hu-HU" dirty="0" err="1">
                <a:latin typeface="Garamond" pitchFamily="18" charset="0"/>
              </a:rPr>
              <a:t>period</a:t>
            </a:r>
            <a:r>
              <a:rPr lang="hu-HU" dirty="0">
                <a:latin typeface="Garamond" pitchFamily="18" charset="0"/>
              </a:rPr>
              <a:t> of </a:t>
            </a:r>
            <a:r>
              <a:rPr lang="hu-HU" dirty="0" err="1">
                <a:latin typeface="Garamond" pitchFamily="18" charset="0"/>
              </a:rPr>
              <a:t>regression</a:t>
            </a:r>
            <a:r>
              <a:rPr lang="hu-HU" dirty="0">
                <a:latin typeface="Garamond" pitchFamily="18" charset="0"/>
              </a:rPr>
              <a:t> and </a:t>
            </a:r>
            <a:r>
              <a:rPr lang="hu-HU" dirty="0" err="1">
                <a:latin typeface="Garamond" pitchFamily="18" charset="0"/>
              </a:rPr>
              <a:t>stagnation</a:t>
            </a:r>
            <a:endParaRPr lang="hu-HU" dirty="0">
              <a:latin typeface="Garamond" pitchFamily="18" charset="0"/>
            </a:endParaRPr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2578591"/>
              </p:ext>
            </p:extLst>
          </p:nvPr>
        </p:nvGraphicFramePr>
        <p:xfrm>
          <a:off x="1043608" y="2107877"/>
          <a:ext cx="7743825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églalap 1"/>
          <p:cNvSpPr/>
          <p:nvPr/>
        </p:nvSpPr>
        <p:spPr>
          <a:xfrm>
            <a:off x="8316416" y="5157192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5207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3" descr="Leírás: Leírás: Kampi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826" y="188639"/>
            <a:ext cx="8127522" cy="500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1"/>
          <p:cNvSpPr>
            <a:spLocks noChangeArrowheads="1"/>
          </p:cNvSpPr>
          <p:nvPr/>
        </p:nvSpPr>
        <p:spPr bwMode="auto">
          <a:xfrm>
            <a:off x="1185367" y="5488992"/>
            <a:ext cx="775729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hu-HU" sz="1600" b="1" dirty="0" err="1">
                <a:latin typeface="Garamond" pitchFamily="18" charset="0"/>
              </a:rPr>
              <a:t>Publication</a:t>
            </a:r>
            <a:r>
              <a:rPr lang="hu-HU" sz="1600" b="1" dirty="0">
                <a:latin typeface="Garamond" pitchFamily="18" charset="0"/>
              </a:rPr>
              <a:t> </a:t>
            </a:r>
            <a:r>
              <a:rPr lang="hu-HU" sz="1600" b="1" dirty="0" err="1">
                <a:latin typeface="Garamond" pitchFamily="18" charset="0"/>
              </a:rPr>
              <a:t>activity</a:t>
            </a:r>
            <a:r>
              <a:rPr lang="hu-HU" sz="1600" b="1" dirty="0">
                <a:latin typeface="Garamond" pitchFamily="18" charset="0"/>
              </a:rPr>
              <a:t> of Hungary and </a:t>
            </a:r>
            <a:r>
              <a:rPr lang="hu-HU" sz="1600" b="1" dirty="0" err="1">
                <a:latin typeface="Garamond" pitchFamily="18" charset="0"/>
              </a:rPr>
              <a:t>some</a:t>
            </a:r>
            <a:r>
              <a:rPr lang="hu-HU" sz="1600" b="1" dirty="0">
                <a:latin typeface="Garamond" pitchFamily="18" charset="0"/>
              </a:rPr>
              <a:t> </a:t>
            </a:r>
            <a:r>
              <a:rPr lang="hu-HU" sz="1600" b="1" dirty="0" err="1">
                <a:latin typeface="Garamond" pitchFamily="18" charset="0"/>
              </a:rPr>
              <a:t>other</a:t>
            </a:r>
            <a:r>
              <a:rPr lang="hu-HU" sz="1600" b="1" dirty="0">
                <a:latin typeface="Garamond" pitchFamily="18" charset="0"/>
              </a:rPr>
              <a:t> </a:t>
            </a:r>
            <a:r>
              <a:rPr lang="hu-HU" sz="1600" b="1" dirty="0" err="1">
                <a:latin typeface="Garamond" pitchFamily="18" charset="0"/>
              </a:rPr>
              <a:t>countries</a:t>
            </a:r>
            <a:r>
              <a:rPr lang="hu-HU" sz="1600" b="1" dirty="0">
                <a:latin typeface="Garamond" pitchFamily="18" charset="0"/>
              </a:rPr>
              <a:t> of </a:t>
            </a:r>
            <a:r>
              <a:rPr lang="hu-HU" sz="1600" b="1" dirty="0" err="1">
                <a:latin typeface="Garamond" pitchFamily="18" charset="0"/>
              </a:rPr>
              <a:t>Central</a:t>
            </a:r>
            <a:r>
              <a:rPr lang="hu-HU" sz="1600" b="1" dirty="0">
                <a:latin typeface="Garamond" pitchFamily="18" charset="0"/>
              </a:rPr>
              <a:t> Europe </a:t>
            </a:r>
            <a:r>
              <a:rPr lang="hu-HU" sz="1600" b="1" dirty="0" err="1">
                <a:latin typeface="Garamond" pitchFamily="18" charset="0"/>
              </a:rPr>
              <a:t>between</a:t>
            </a:r>
            <a:r>
              <a:rPr lang="hu-HU" sz="1600" b="1" dirty="0">
                <a:latin typeface="Garamond" pitchFamily="18" charset="0"/>
              </a:rPr>
              <a:t> 2001-2010, </a:t>
            </a:r>
            <a:endParaRPr lang="hu-HU" sz="1600" dirty="0">
              <a:latin typeface="Garamond" pitchFamily="18" charset="0"/>
            </a:endParaRPr>
          </a:p>
          <a:p>
            <a:pPr algn="ctr"/>
            <a:r>
              <a:rPr lang="hu-HU" sz="1600" b="1" dirty="0" err="1">
                <a:latin typeface="Garamond" pitchFamily="18" charset="0"/>
              </a:rPr>
              <a:t>in</a:t>
            </a:r>
            <a:r>
              <a:rPr lang="hu-HU" sz="1600" b="1" dirty="0">
                <a:latin typeface="Garamond" pitchFamily="18" charset="0"/>
              </a:rPr>
              <a:t> per cent of </a:t>
            </a:r>
            <a:r>
              <a:rPr lang="hu-HU" sz="1600" b="1" dirty="0" err="1">
                <a:latin typeface="Garamond" pitchFamily="18" charset="0"/>
              </a:rPr>
              <a:t>the</a:t>
            </a:r>
            <a:r>
              <a:rPr lang="hu-HU" sz="1600" b="1" dirty="0">
                <a:latin typeface="Garamond" pitchFamily="18" charset="0"/>
              </a:rPr>
              <a:t> </a:t>
            </a:r>
            <a:r>
              <a:rPr lang="hu-HU" sz="1600" b="1" dirty="0" err="1">
                <a:latin typeface="Garamond" pitchFamily="18" charset="0"/>
              </a:rPr>
              <a:t>world</a:t>
            </a:r>
            <a:r>
              <a:rPr lang="hu-HU" sz="1600" b="1" dirty="0">
                <a:latin typeface="Garamond" pitchFamily="18" charset="0"/>
              </a:rPr>
              <a:t>’s </a:t>
            </a:r>
            <a:r>
              <a:rPr lang="hu-HU" sz="1600" b="1" dirty="0" err="1">
                <a:latin typeface="Garamond" pitchFamily="18" charset="0"/>
              </a:rPr>
              <a:t>total</a:t>
            </a:r>
            <a:r>
              <a:rPr lang="hu-HU" sz="1600" b="1" dirty="0">
                <a:latin typeface="Garamond" pitchFamily="18" charset="0"/>
              </a:rPr>
              <a:t> </a:t>
            </a:r>
            <a:r>
              <a:rPr lang="hu-HU" sz="1600" b="1" dirty="0" err="1">
                <a:latin typeface="Garamond" pitchFamily="18" charset="0"/>
              </a:rPr>
              <a:t>yearly</a:t>
            </a:r>
            <a:r>
              <a:rPr lang="hu-HU" sz="1600" b="1" dirty="0">
                <a:latin typeface="Garamond" pitchFamily="18" charset="0"/>
              </a:rPr>
              <a:t> </a:t>
            </a:r>
            <a:r>
              <a:rPr lang="hu-HU" sz="1600" b="1" dirty="0" err="1">
                <a:latin typeface="Garamond" pitchFamily="18" charset="0"/>
              </a:rPr>
              <a:t>outputs</a:t>
            </a:r>
            <a:r>
              <a:rPr lang="hu-HU" sz="1600" b="1" dirty="0">
                <a:latin typeface="Garamond" pitchFamily="18" charset="0"/>
              </a:rPr>
              <a:t> </a:t>
            </a:r>
            <a:r>
              <a:rPr lang="hu-HU" sz="1600" b="1" dirty="0" err="1">
                <a:latin typeface="Garamond" pitchFamily="18" charset="0"/>
              </a:rPr>
              <a:t>as</a:t>
            </a:r>
            <a:r>
              <a:rPr lang="hu-HU" sz="1600" b="1" dirty="0">
                <a:latin typeface="Garamond" pitchFamily="18" charset="0"/>
              </a:rPr>
              <a:t> </a:t>
            </a:r>
            <a:r>
              <a:rPr lang="hu-HU" sz="1600" b="1" dirty="0" err="1">
                <a:latin typeface="Garamond" pitchFamily="18" charset="0"/>
              </a:rPr>
              <a:t>covered</a:t>
            </a:r>
            <a:r>
              <a:rPr lang="hu-HU" sz="1600" b="1" dirty="0">
                <a:latin typeface="Garamond" pitchFamily="18" charset="0"/>
              </a:rPr>
              <a:t> </a:t>
            </a:r>
            <a:r>
              <a:rPr lang="hu-HU" sz="1600" b="1" dirty="0" err="1">
                <a:latin typeface="Garamond" pitchFamily="18" charset="0"/>
              </a:rPr>
              <a:t>by</a:t>
            </a:r>
            <a:r>
              <a:rPr lang="hu-HU" sz="1600" b="1" dirty="0">
                <a:latin typeface="Garamond" pitchFamily="18" charset="0"/>
              </a:rPr>
              <a:t> Web of Science</a:t>
            </a:r>
            <a:endParaRPr lang="hu-HU" sz="1600" dirty="0">
              <a:latin typeface="Garamond" pitchFamily="18" charset="0"/>
            </a:endParaRPr>
          </a:p>
          <a:p>
            <a:pPr algn="ctr"/>
            <a:r>
              <a:rPr lang="hu-HU" sz="1600" dirty="0">
                <a:latin typeface="Garamond" pitchFamily="18" charset="0"/>
              </a:rPr>
              <a:t>(</a:t>
            </a:r>
            <a:r>
              <a:rPr lang="hu-HU" sz="1600" dirty="0" err="1">
                <a:latin typeface="Garamond" pitchFamily="18" charset="0"/>
              </a:rPr>
              <a:t>Kampis</a:t>
            </a:r>
            <a:r>
              <a:rPr lang="hu-HU" sz="1600" dirty="0">
                <a:latin typeface="Garamond" pitchFamily="18" charset="0"/>
              </a:rPr>
              <a:t> et </a:t>
            </a:r>
            <a:r>
              <a:rPr lang="hu-HU" sz="1600" dirty="0" err="1">
                <a:latin typeface="Garamond" pitchFamily="18" charset="0"/>
              </a:rPr>
              <a:t>al</a:t>
            </a:r>
            <a:r>
              <a:rPr lang="hu-HU" sz="1600" dirty="0">
                <a:latin typeface="Garamond" pitchFamily="18" charset="0"/>
              </a:rPr>
              <a:t>.: Magyar Tudomány, August 2011)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028000" y="188639"/>
            <a:ext cx="1116000" cy="43909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 err="1">
                <a:latin typeface="Garamond" pitchFamily="18" charset="0"/>
              </a:rPr>
              <a:t>Poland</a:t>
            </a:r>
            <a:endParaRPr lang="hu-HU" sz="1400" dirty="0">
              <a:latin typeface="Garamond" pitchFamily="18" charset="0"/>
            </a:endParaRPr>
          </a:p>
          <a:p>
            <a:endParaRPr lang="hu-HU" sz="1400" dirty="0">
              <a:latin typeface="Garamond" pitchFamily="18" charset="0"/>
            </a:endParaRPr>
          </a:p>
          <a:p>
            <a:endParaRPr lang="hu-HU" sz="1400" dirty="0">
              <a:latin typeface="Garamond" pitchFamily="18" charset="0"/>
            </a:endParaRPr>
          </a:p>
          <a:p>
            <a:endParaRPr lang="hu-HU" sz="1400" dirty="0">
              <a:latin typeface="Garamond" pitchFamily="18" charset="0"/>
            </a:endParaRPr>
          </a:p>
          <a:p>
            <a:endParaRPr lang="hu-HU" sz="1400" dirty="0">
              <a:latin typeface="Garamond" pitchFamily="18" charset="0"/>
            </a:endParaRPr>
          </a:p>
          <a:p>
            <a:endParaRPr lang="hu-HU" sz="1400" dirty="0">
              <a:latin typeface="Garamond" pitchFamily="18" charset="0"/>
            </a:endParaRPr>
          </a:p>
          <a:p>
            <a:endParaRPr lang="hu-HU" sz="1400" dirty="0">
              <a:latin typeface="Garamond" pitchFamily="18" charset="0"/>
            </a:endParaRPr>
          </a:p>
          <a:p>
            <a:r>
              <a:rPr lang="hu-HU" sz="1400" dirty="0" err="1">
                <a:latin typeface="Garamond" pitchFamily="18" charset="0"/>
              </a:rPr>
              <a:t>Austria</a:t>
            </a:r>
            <a:endParaRPr lang="hu-HU" sz="1400" dirty="0">
              <a:latin typeface="Garamond" pitchFamily="18" charset="0"/>
            </a:endParaRPr>
          </a:p>
          <a:p>
            <a:endParaRPr lang="hu-HU" sz="1400" dirty="0">
              <a:latin typeface="Garamond" pitchFamily="18" charset="0"/>
            </a:endParaRPr>
          </a:p>
          <a:p>
            <a:endParaRPr lang="hu-HU" sz="1400" dirty="0">
              <a:latin typeface="Garamond" pitchFamily="18" charset="0"/>
            </a:endParaRPr>
          </a:p>
          <a:p>
            <a:r>
              <a:rPr lang="hu-HU" sz="1400" dirty="0" err="1">
                <a:latin typeface="Garamond" pitchFamily="18" charset="0"/>
              </a:rPr>
              <a:t>Czech</a:t>
            </a:r>
            <a:r>
              <a:rPr lang="hu-HU" sz="1400" dirty="0">
                <a:latin typeface="Garamond" pitchFamily="18" charset="0"/>
              </a:rPr>
              <a:t> </a:t>
            </a:r>
            <a:r>
              <a:rPr lang="hu-HU" sz="1400" dirty="0" err="1">
                <a:latin typeface="Garamond" pitchFamily="18" charset="0"/>
              </a:rPr>
              <a:t>Republic</a:t>
            </a:r>
            <a:endParaRPr lang="hu-HU" sz="1400" dirty="0">
              <a:latin typeface="Garamond" pitchFamily="18" charset="0"/>
            </a:endParaRPr>
          </a:p>
          <a:p>
            <a:endParaRPr lang="hu-HU" sz="1400" dirty="0">
              <a:latin typeface="Garamond" pitchFamily="18" charset="0"/>
            </a:endParaRPr>
          </a:p>
          <a:p>
            <a:endParaRPr lang="hu-HU" sz="1400" dirty="0">
              <a:latin typeface="Garamond" pitchFamily="18" charset="0"/>
            </a:endParaRPr>
          </a:p>
          <a:p>
            <a:pPr>
              <a:lnSpc>
                <a:spcPts val="1000"/>
              </a:lnSpc>
            </a:pPr>
            <a:r>
              <a:rPr lang="hu-HU" sz="1400" dirty="0" err="1">
                <a:latin typeface="Garamond" pitchFamily="18" charset="0"/>
              </a:rPr>
              <a:t>Romania</a:t>
            </a:r>
            <a:endParaRPr lang="hu-HU" sz="1400" dirty="0">
              <a:latin typeface="Garamond" pitchFamily="18" charset="0"/>
            </a:endParaRPr>
          </a:p>
          <a:p>
            <a:pPr>
              <a:lnSpc>
                <a:spcPts val="1000"/>
              </a:lnSpc>
            </a:pPr>
            <a:endParaRPr lang="hu-HU" sz="1400" dirty="0">
              <a:latin typeface="Garamond" pitchFamily="18" charset="0"/>
            </a:endParaRPr>
          </a:p>
          <a:p>
            <a:pPr>
              <a:lnSpc>
                <a:spcPts val="1000"/>
              </a:lnSpc>
            </a:pPr>
            <a:r>
              <a:rPr lang="hu-HU" sz="1400" b="1" dirty="0">
                <a:latin typeface="Garamond" pitchFamily="18" charset="0"/>
              </a:rPr>
              <a:t>Hungary</a:t>
            </a:r>
          </a:p>
          <a:p>
            <a:pPr>
              <a:lnSpc>
                <a:spcPts val="1000"/>
              </a:lnSpc>
            </a:pPr>
            <a:endParaRPr lang="hu-HU" sz="1400" dirty="0">
              <a:latin typeface="Garamond" pitchFamily="18" charset="0"/>
            </a:endParaRPr>
          </a:p>
          <a:p>
            <a:pPr>
              <a:lnSpc>
                <a:spcPts val="1000"/>
              </a:lnSpc>
            </a:pPr>
            <a:r>
              <a:rPr lang="hu-HU" sz="1400" dirty="0" err="1">
                <a:latin typeface="Garamond" pitchFamily="18" charset="0"/>
              </a:rPr>
              <a:t>Ukraine</a:t>
            </a:r>
            <a:endParaRPr lang="hu-HU" sz="1400" dirty="0">
              <a:latin typeface="Garamond" pitchFamily="18" charset="0"/>
            </a:endParaRPr>
          </a:p>
          <a:p>
            <a:pPr>
              <a:lnSpc>
                <a:spcPts val="1000"/>
              </a:lnSpc>
            </a:pPr>
            <a:r>
              <a:rPr lang="hu-HU" sz="1400" dirty="0" err="1">
                <a:latin typeface="Garamond" pitchFamily="18" charset="0"/>
              </a:rPr>
              <a:t>Slovenia</a:t>
            </a:r>
            <a:endParaRPr lang="hu-HU" sz="1400" dirty="0">
              <a:latin typeface="Garamond" pitchFamily="18" charset="0"/>
            </a:endParaRPr>
          </a:p>
          <a:p>
            <a:pPr>
              <a:lnSpc>
                <a:spcPts val="1000"/>
              </a:lnSpc>
            </a:pPr>
            <a:r>
              <a:rPr lang="hu-HU" sz="1400" dirty="0" err="1">
                <a:latin typeface="Garamond" pitchFamily="18" charset="0"/>
              </a:rPr>
              <a:t>Serbia</a:t>
            </a:r>
            <a:endParaRPr lang="hu-HU" sz="1400" dirty="0">
              <a:latin typeface="Garamond" pitchFamily="18" charset="0"/>
            </a:endParaRPr>
          </a:p>
          <a:p>
            <a:pPr>
              <a:lnSpc>
                <a:spcPts val="1000"/>
              </a:lnSpc>
            </a:pPr>
            <a:r>
              <a:rPr lang="hu-HU" sz="1400" dirty="0" err="1">
                <a:latin typeface="Garamond" pitchFamily="18" charset="0"/>
              </a:rPr>
              <a:t>Croatia</a:t>
            </a:r>
            <a:endParaRPr lang="hu-HU" sz="1400" dirty="0">
              <a:latin typeface="Garamond" pitchFamily="18" charset="0"/>
            </a:endParaRPr>
          </a:p>
          <a:p>
            <a:pPr>
              <a:lnSpc>
                <a:spcPts val="1000"/>
              </a:lnSpc>
            </a:pPr>
            <a:r>
              <a:rPr lang="hu-HU" sz="1400" dirty="0" err="1">
                <a:latin typeface="Garamond" pitchFamily="18" charset="0"/>
              </a:rPr>
              <a:t>Slovakia</a:t>
            </a:r>
            <a:endParaRPr lang="hu-HU" sz="1400" dirty="0">
              <a:latin typeface="Garamond" pitchFamily="18" charset="0"/>
            </a:endParaRPr>
          </a:p>
          <a:p>
            <a:pPr>
              <a:lnSpc>
                <a:spcPts val="1000"/>
              </a:lnSpc>
            </a:pPr>
            <a:r>
              <a:rPr lang="hu-HU" sz="1400" dirty="0" err="1">
                <a:latin typeface="Garamond" pitchFamily="18" charset="0"/>
              </a:rPr>
              <a:t>Bulgaria</a:t>
            </a:r>
            <a:endParaRPr lang="hu-HU" dirty="0">
              <a:latin typeface="Garamond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8316416" y="4941168"/>
            <a:ext cx="62624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960523" y="260648"/>
            <a:ext cx="144000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6678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1" y="1196752"/>
            <a:ext cx="7705725" cy="548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1268263" y="260649"/>
            <a:ext cx="7552929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>
                <a:solidFill>
                  <a:srgbClr val="5E0000"/>
                </a:solidFill>
                <a:latin typeface="Garamond" pitchFamily="18" charset="0"/>
              </a:rPr>
              <a:t>The </a:t>
            </a:r>
            <a:r>
              <a:rPr lang="hu-HU" sz="2800" b="1" dirty="0" err="1">
                <a:solidFill>
                  <a:srgbClr val="5E0000"/>
                </a:solidFill>
                <a:latin typeface="Garamond" pitchFamily="18" charset="0"/>
              </a:rPr>
              <a:t>winners</a:t>
            </a:r>
            <a:r>
              <a:rPr lang="hu-HU" sz="2800" b="1" dirty="0">
                <a:solidFill>
                  <a:srgbClr val="5E0000"/>
                </a:solidFill>
                <a:latin typeface="Garamond" pitchFamily="18" charset="0"/>
              </a:rPr>
              <a:t> of </a:t>
            </a:r>
            <a:r>
              <a:rPr lang="hu-HU" sz="2800" b="1" dirty="0" err="1">
                <a:solidFill>
                  <a:srgbClr val="5E0000"/>
                </a:solidFill>
                <a:latin typeface="Garamond" pitchFamily="18" charset="0"/>
              </a:rPr>
              <a:t>the</a:t>
            </a:r>
            <a:r>
              <a:rPr lang="hu-HU" sz="2800" b="1" dirty="0">
                <a:solidFill>
                  <a:srgbClr val="5E0000"/>
                </a:solidFill>
                <a:latin typeface="Garamond" pitchFamily="18" charset="0"/>
              </a:rPr>
              <a:t> Lendület </a:t>
            </a:r>
            <a:r>
              <a:rPr lang="hu-HU" sz="2800" b="1" dirty="0" err="1">
                <a:solidFill>
                  <a:srgbClr val="5E0000"/>
                </a:solidFill>
                <a:latin typeface="Garamond" pitchFamily="18" charset="0"/>
              </a:rPr>
              <a:t>programme</a:t>
            </a:r>
            <a:r>
              <a:rPr lang="hu-HU" sz="2800" b="1" dirty="0">
                <a:solidFill>
                  <a:srgbClr val="5E0000"/>
                </a:solidFill>
                <a:latin typeface="Garamond" pitchFamily="18" charset="0"/>
              </a:rPr>
              <a:t> </a:t>
            </a:r>
            <a:r>
              <a:rPr lang="hu-HU" sz="2800" b="1" dirty="0" err="1">
                <a:solidFill>
                  <a:srgbClr val="5E0000"/>
                </a:solidFill>
                <a:latin typeface="Garamond" pitchFamily="18" charset="0"/>
              </a:rPr>
              <a:t>in</a:t>
            </a:r>
            <a:r>
              <a:rPr lang="hu-HU" sz="2800" b="1" dirty="0">
                <a:solidFill>
                  <a:srgbClr val="5E0000"/>
                </a:solidFill>
                <a:latin typeface="Garamond" pitchFamily="18" charset="0"/>
              </a:rPr>
              <a:t> 2011</a:t>
            </a:r>
          </a:p>
        </p:txBody>
      </p:sp>
    </p:spTree>
    <p:extLst>
      <p:ext uri="{BB962C8B-B14F-4D97-AF65-F5344CB8AC3E}">
        <p14:creationId xmlns:p14="http://schemas.microsoft.com/office/powerpoint/2010/main" val="278149592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01464"/>
            <a:ext cx="847294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571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331640" y="1595021"/>
            <a:ext cx="77403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defRPr/>
            </a:pPr>
            <a:r>
              <a:rPr lang="hu-HU" sz="2800" b="1" dirty="0">
                <a:latin typeface="Garamond" pitchFamily="18" charset="0"/>
              </a:rPr>
              <a:t>The main </a:t>
            </a:r>
            <a:r>
              <a:rPr lang="hu-HU" sz="2800" b="1" dirty="0" err="1">
                <a:latin typeface="Garamond" pitchFamily="18" charset="0"/>
              </a:rPr>
              <a:t>aspects</a:t>
            </a:r>
            <a:r>
              <a:rPr lang="hu-HU" sz="2800" b="1" dirty="0">
                <a:latin typeface="Garamond" pitchFamily="18" charset="0"/>
              </a:rPr>
              <a:t> of </a:t>
            </a:r>
            <a:r>
              <a:rPr lang="hu-HU" sz="2800" b="1" dirty="0" err="1">
                <a:latin typeface="Garamond" pitchFamily="18" charset="0"/>
              </a:rPr>
              <a:t>the</a:t>
            </a:r>
            <a:r>
              <a:rPr lang="hu-HU" sz="2800" b="1" dirty="0">
                <a:latin typeface="Garamond" pitchFamily="18" charset="0"/>
              </a:rPr>
              <a:t> </a:t>
            </a:r>
            <a:r>
              <a:rPr lang="hu-HU" sz="2800" b="1" dirty="0" err="1">
                <a:latin typeface="Garamond" pitchFamily="18" charset="0"/>
              </a:rPr>
              <a:t>renewal</a:t>
            </a:r>
            <a:r>
              <a:rPr lang="hu-HU" sz="2800" b="1" dirty="0">
                <a:latin typeface="Garamond" pitchFamily="18" charset="0"/>
              </a:rPr>
              <a:t> </a:t>
            </a:r>
          </a:p>
          <a:p>
            <a:pPr indent="342900" algn="ctr">
              <a:defRPr/>
            </a:pPr>
            <a:r>
              <a:rPr lang="hu-HU" sz="2800" b="1" dirty="0">
                <a:latin typeface="Garamond" pitchFamily="18" charset="0"/>
              </a:rPr>
              <a:t>of </a:t>
            </a:r>
            <a:r>
              <a:rPr lang="hu-HU" sz="2800" b="1" dirty="0" err="1">
                <a:latin typeface="Garamond" pitchFamily="18" charset="0"/>
              </a:rPr>
              <a:t>the</a:t>
            </a:r>
            <a:r>
              <a:rPr lang="hu-HU" sz="2800" b="1" dirty="0">
                <a:latin typeface="Garamond" pitchFamily="18" charset="0"/>
              </a:rPr>
              <a:t> MTA </a:t>
            </a:r>
            <a:r>
              <a:rPr lang="hu-HU" sz="2800" b="1" dirty="0" err="1">
                <a:latin typeface="Garamond" pitchFamily="18" charset="0"/>
              </a:rPr>
              <a:t>research</a:t>
            </a:r>
            <a:r>
              <a:rPr lang="hu-HU" sz="2800" b="1" dirty="0">
                <a:latin typeface="Garamond" pitchFamily="18" charset="0"/>
              </a:rPr>
              <a:t> </a:t>
            </a:r>
            <a:r>
              <a:rPr lang="hu-HU" sz="2800" b="1" dirty="0" err="1">
                <a:latin typeface="Garamond" pitchFamily="18" charset="0"/>
              </a:rPr>
              <a:t>network</a:t>
            </a:r>
            <a:r>
              <a:rPr lang="hu-HU" sz="2800" b="1" dirty="0">
                <a:latin typeface="Garamond" pitchFamily="18" charset="0"/>
              </a:rPr>
              <a:t>:</a:t>
            </a:r>
          </a:p>
          <a:p>
            <a:pPr indent="342900" algn="ctr">
              <a:defRPr/>
            </a:pPr>
            <a:endParaRPr lang="hu-HU" sz="2800" b="1" dirty="0">
              <a:latin typeface="Garamond" pitchFamily="18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hu-HU" sz="2800" dirty="0" err="1">
                <a:latin typeface="Garamond" pitchFamily="18" charset="0"/>
              </a:rPr>
              <a:t>To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create</a:t>
            </a:r>
            <a:r>
              <a:rPr lang="hu-HU" sz="2800" dirty="0">
                <a:latin typeface="Garamond" pitchFamily="18" charset="0"/>
              </a:rPr>
              <a:t> a </a:t>
            </a:r>
            <a:r>
              <a:rPr lang="hu-HU" sz="2800" dirty="0" err="1">
                <a:latin typeface="Garamond" pitchFamily="18" charset="0"/>
              </a:rPr>
              <a:t>sustainable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research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network</a:t>
            </a:r>
            <a:r>
              <a:rPr lang="hu-HU" sz="2800" dirty="0">
                <a:latin typeface="Garamond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u-HU" sz="2800" dirty="0" err="1">
                <a:latin typeface="Garamond" pitchFamily="18" charset="0"/>
              </a:rPr>
              <a:t>Creation</a:t>
            </a:r>
            <a:r>
              <a:rPr lang="hu-HU" sz="2800" dirty="0">
                <a:latin typeface="Garamond" pitchFamily="18" charset="0"/>
              </a:rPr>
              <a:t> of </a:t>
            </a:r>
            <a:r>
              <a:rPr lang="hu-HU" sz="2800" dirty="0" err="1">
                <a:latin typeface="Garamond" pitchFamily="18" charset="0"/>
              </a:rPr>
              <a:t>conditions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with</a:t>
            </a:r>
            <a:r>
              <a:rPr lang="hu-HU" sz="2800" dirty="0">
                <a:latin typeface="Garamond" pitchFamily="18" charset="0"/>
              </a:rPr>
              <a:t> a limited </a:t>
            </a:r>
            <a:r>
              <a:rPr lang="hu-HU" sz="2800" dirty="0" err="1">
                <a:latin typeface="Garamond" pitchFamily="18" charset="0"/>
              </a:rPr>
              <a:t>amount</a:t>
            </a:r>
            <a:r>
              <a:rPr lang="hu-HU" sz="2800" dirty="0">
                <a:latin typeface="Garamond" pitchFamily="18" charset="0"/>
              </a:rPr>
              <a:t> of </a:t>
            </a:r>
            <a:r>
              <a:rPr lang="hu-HU" sz="2800" dirty="0" err="1">
                <a:latin typeface="Garamond" pitchFamily="18" charset="0"/>
              </a:rPr>
              <a:t>resources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which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allow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in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the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long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run</a:t>
            </a:r>
            <a:r>
              <a:rPr lang="hu-HU" sz="2800" dirty="0">
                <a:latin typeface="Garamond" pitchFamily="18" charset="0"/>
              </a:rPr>
              <a:t>:</a:t>
            </a:r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hu-HU" sz="2800" dirty="0" err="1">
                <a:latin typeface="Garamond" pitchFamily="18" charset="0"/>
              </a:rPr>
              <a:t>to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maximalize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the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efficiency</a:t>
            </a:r>
            <a:r>
              <a:rPr lang="hu-HU" sz="2800" dirty="0">
                <a:latin typeface="Garamond" pitchFamily="18" charset="0"/>
              </a:rPr>
              <a:t> and </a:t>
            </a:r>
            <a:r>
              <a:rPr lang="hu-HU" sz="2800" dirty="0" err="1">
                <a:latin typeface="Garamond" pitchFamily="18" charset="0"/>
              </a:rPr>
              <a:t>the</a:t>
            </a:r>
            <a:r>
              <a:rPr lang="hu-HU" sz="2800" dirty="0">
                <a:latin typeface="Garamond" pitchFamily="18" charset="0"/>
              </a:rPr>
              <a:t> output</a:t>
            </a:r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hu-HU" sz="2800" dirty="0" err="1">
                <a:latin typeface="Garamond" pitchFamily="18" charset="0"/>
              </a:rPr>
              <a:t>to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return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the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invested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amount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both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in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financial</a:t>
            </a:r>
            <a:r>
              <a:rPr lang="hu-HU" sz="2800" dirty="0">
                <a:latin typeface="Garamond" pitchFamily="18" charset="0"/>
              </a:rPr>
              <a:t> and </a:t>
            </a:r>
            <a:r>
              <a:rPr lang="hu-HU" sz="2800" dirty="0" err="1">
                <a:latin typeface="Garamond" pitchFamily="18" charset="0"/>
              </a:rPr>
              <a:t>social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terms</a:t>
            </a:r>
            <a:r>
              <a:rPr lang="hu-HU" sz="2800" dirty="0">
                <a:latin typeface="Garamond" pitchFamily="18" charset="0"/>
              </a:rPr>
              <a:t>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hu-HU" sz="2800" dirty="0">
                <a:latin typeface="Garamond" pitchFamily="18" charset="0"/>
              </a:rPr>
              <a:t>  </a:t>
            </a:r>
            <a:r>
              <a:rPr lang="hu-HU" sz="2800" dirty="0" err="1">
                <a:latin typeface="Garamond" pitchFamily="18" charset="0"/>
              </a:rPr>
              <a:t>Organizational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frame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for</a:t>
            </a:r>
            <a:r>
              <a:rPr lang="hu-HU" sz="2800" dirty="0">
                <a:latin typeface="Garamond" pitchFamily="18" charset="0"/>
              </a:rPr>
              <a:t> a </a:t>
            </a:r>
            <a:r>
              <a:rPr lang="hu-HU" sz="2800" dirty="0" err="1">
                <a:latin typeface="Garamond" pitchFamily="18" charset="0"/>
              </a:rPr>
              <a:t>new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evolution</a:t>
            </a:r>
            <a:endParaRPr lang="hu-HU" sz="2800" dirty="0">
              <a:latin typeface="Garamond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hu-HU" sz="2800" dirty="0">
                <a:latin typeface="Garamond" pitchFamily="18" charset="0"/>
              </a:rPr>
              <a:t>  </a:t>
            </a:r>
            <a:r>
              <a:rPr lang="hu-HU" sz="2800" dirty="0" err="1">
                <a:latin typeface="Garamond" pitchFamily="18" charset="0"/>
              </a:rPr>
              <a:t>We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work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for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the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future</a:t>
            </a:r>
            <a:endParaRPr lang="hu-HU" sz="2800" dirty="0">
              <a:latin typeface="Garamond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hu-HU" sz="2800" dirty="0">
                <a:latin typeface="Garamond" pitchFamily="18" charset="0"/>
              </a:rPr>
              <a:t>  The </a:t>
            </a:r>
            <a:r>
              <a:rPr lang="hu-HU" sz="2800" dirty="0" err="1">
                <a:latin typeface="Garamond" pitchFamily="18" charset="0"/>
              </a:rPr>
              <a:t>renewal</a:t>
            </a:r>
            <a:r>
              <a:rPr lang="hu-HU" sz="2800" dirty="0">
                <a:latin typeface="Garamond" pitchFamily="18" charset="0"/>
              </a:rPr>
              <a:t> of </a:t>
            </a:r>
            <a:r>
              <a:rPr lang="hu-HU" sz="2800" dirty="0" err="1">
                <a:latin typeface="Garamond" pitchFamily="18" charset="0"/>
              </a:rPr>
              <a:t>the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Academy</a:t>
            </a:r>
            <a:r>
              <a:rPr lang="hu-HU" sz="2800" dirty="0">
                <a:latin typeface="Garamond" pitchFamily="18" charset="0"/>
              </a:rPr>
              <a:t> is </a:t>
            </a:r>
            <a:r>
              <a:rPr lang="hu-HU" sz="2800" dirty="0" err="1">
                <a:latin typeface="Garamond" pitchFamily="18" charset="0"/>
              </a:rPr>
              <a:t>iconic</a:t>
            </a:r>
            <a:r>
              <a:rPr lang="hu-HU" sz="2800" dirty="0">
                <a:latin typeface="Garamond" pitchFamily="18" charset="0"/>
              </a:rPr>
              <a:t> </a:t>
            </a:r>
            <a:r>
              <a:rPr lang="hu-HU" sz="2800" dirty="0" err="1">
                <a:latin typeface="Garamond" pitchFamily="18" charset="0"/>
              </a:rPr>
              <a:t>in</a:t>
            </a:r>
            <a:r>
              <a:rPr lang="hu-HU" sz="2800" dirty="0">
                <a:latin typeface="Garamond" pitchFamily="18" charset="0"/>
              </a:rPr>
              <a:t> Hungary</a:t>
            </a:r>
            <a:endParaRPr lang="hu-HU" sz="16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459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2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71600" y="-98811"/>
            <a:ext cx="7715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hu-HU" sz="2800" b="1" dirty="0">
                <a:solidFill>
                  <a:srgbClr val="5E0000"/>
                </a:solidFill>
                <a:latin typeface="Garamond" pitchFamily="18" charset="0"/>
              </a:rPr>
              <a:t>Research </a:t>
            </a:r>
            <a:r>
              <a:rPr lang="hu-HU" sz="2800" b="1" dirty="0" err="1">
                <a:solidFill>
                  <a:srgbClr val="5E0000"/>
                </a:solidFill>
                <a:latin typeface="Garamond" pitchFamily="18" charset="0"/>
              </a:rPr>
              <a:t>centres</a:t>
            </a:r>
            <a:r>
              <a:rPr lang="hu-HU" sz="2800" b="1" dirty="0">
                <a:solidFill>
                  <a:srgbClr val="5E0000"/>
                </a:solidFill>
                <a:latin typeface="Garamond" pitchFamily="18" charset="0"/>
              </a:rPr>
              <a:t> and </a:t>
            </a:r>
            <a:r>
              <a:rPr lang="hu-HU" sz="2800" b="1" dirty="0" err="1">
                <a:solidFill>
                  <a:srgbClr val="5E0000"/>
                </a:solidFill>
                <a:latin typeface="Garamond" pitchFamily="18" charset="0"/>
              </a:rPr>
              <a:t>research</a:t>
            </a:r>
            <a:r>
              <a:rPr lang="hu-HU" sz="2800" b="1" dirty="0">
                <a:solidFill>
                  <a:srgbClr val="5E0000"/>
                </a:solidFill>
                <a:latin typeface="Garamond" pitchFamily="18" charset="0"/>
              </a:rPr>
              <a:t> </a:t>
            </a:r>
            <a:r>
              <a:rPr lang="hu-HU" sz="2800" b="1" dirty="0" err="1">
                <a:solidFill>
                  <a:srgbClr val="5E0000"/>
                </a:solidFill>
                <a:latin typeface="Garamond" pitchFamily="18" charset="0"/>
              </a:rPr>
              <a:t>institutes</a:t>
            </a:r>
            <a:r>
              <a:rPr lang="hu-HU" sz="2800" b="1" dirty="0">
                <a:solidFill>
                  <a:srgbClr val="5E0000"/>
                </a:solidFill>
                <a:latin typeface="Garamond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hu-HU" sz="2800" b="1" dirty="0">
                <a:solidFill>
                  <a:srgbClr val="5E0000"/>
                </a:solidFill>
                <a:latin typeface="Garamond" pitchFamily="18" charset="0"/>
              </a:rPr>
              <a:t>of </a:t>
            </a:r>
            <a:r>
              <a:rPr lang="hu-HU" sz="2800" b="1" dirty="0" err="1">
                <a:solidFill>
                  <a:srgbClr val="5E0000"/>
                </a:solidFill>
                <a:latin typeface="Garamond" pitchFamily="18" charset="0"/>
              </a:rPr>
              <a:t>the</a:t>
            </a:r>
            <a:r>
              <a:rPr lang="hu-HU" sz="2800" b="1" dirty="0">
                <a:solidFill>
                  <a:srgbClr val="5E0000"/>
                </a:solidFill>
                <a:latin typeface="Garamond" pitchFamily="18" charset="0"/>
              </a:rPr>
              <a:t>  </a:t>
            </a:r>
            <a:r>
              <a:rPr lang="hu-HU" sz="2800" b="1" dirty="0" err="1">
                <a:solidFill>
                  <a:srgbClr val="5E0000"/>
                </a:solidFill>
                <a:latin typeface="Garamond" pitchFamily="18" charset="0"/>
              </a:rPr>
              <a:t>Hungarian</a:t>
            </a:r>
            <a:r>
              <a:rPr lang="hu-HU" sz="2800" b="1" dirty="0">
                <a:solidFill>
                  <a:srgbClr val="5E0000"/>
                </a:solidFill>
                <a:latin typeface="Garamond" pitchFamily="18" charset="0"/>
              </a:rPr>
              <a:t> </a:t>
            </a:r>
            <a:r>
              <a:rPr lang="hu-HU" sz="2800" b="1" dirty="0" err="1">
                <a:solidFill>
                  <a:srgbClr val="5E0000"/>
                </a:solidFill>
                <a:latin typeface="Garamond" pitchFamily="18" charset="0"/>
              </a:rPr>
              <a:t>Academy</a:t>
            </a:r>
            <a:r>
              <a:rPr lang="hu-HU" sz="2800" b="1" dirty="0">
                <a:solidFill>
                  <a:srgbClr val="5E0000"/>
                </a:solidFill>
                <a:latin typeface="Garamond" pitchFamily="18" charset="0"/>
              </a:rPr>
              <a:t> </a:t>
            </a:r>
            <a:r>
              <a:rPr lang="hu-HU" sz="2800" b="1" dirty="0" err="1">
                <a:solidFill>
                  <a:srgbClr val="5E0000"/>
                </a:solidFill>
                <a:latin typeface="Garamond" pitchFamily="18" charset="0"/>
              </a:rPr>
              <a:t>of</a:t>
            </a:r>
            <a:r>
              <a:rPr lang="hu-HU" sz="2800" b="1" dirty="0">
                <a:solidFill>
                  <a:srgbClr val="5E0000"/>
                </a:solidFill>
                <a:latin typeface="Garamond" pitchFamily="18" charset="0"/>
              </a:rPr>
              <a:t> </a:t>
            </a:r>
            <a:r>
              <a:rPr lang="hu-HU" sz="2800" b="1" dirty="0" err="1">
                <a:solidFill>
                  <a:srgbClr val="5E0000"/>
                </a:solidFill>
                <a:latin typeface="Garamond" pitchFamily="18" charset="0"/>
              </a:rPr>
              <a:t>Sciences</a:t>
            </a:r>
            <a:r>
              <a:rPr lang="hu-HU" sz="2800" b="1" dirty="0">
                <a:solidFill>
                  <a:srgbClr val="5E0000"/>
                </a:solidFill>
                <a:latin typeface="Garamond" pitchFamily="18" charset="0"/>
              </a:rPr>
              <a:t> </a:t>
            </a:r>
            <a:br>
              <a:rPr lang="hu-HU" sz="2800" b="1" dirty="0">
                <a:solidFill>
                  <a:srgbClr val="5E0000"/>
                </a:solidFill>
                <a:latin typeface="Garamond" pitchFamily="18" charset="0"/>
              </a:rPr>
            </a:br>
            <a:r>
              <a:rPr lang="hu-HU" sz="2800" b="1" dirty="0" err="1">
                <a:solidFill>
                  <a:srgbClr val="5E0000"/>
                </a:solidFill>
                <a:latin typeface="Garamond" pitchFamily="18" charset="0"/>
              </a:rPr>
              <a:t>from</a:t>
            </a:r>
            <a:r>
              <a:rPr lang="hu-HU" sz="2800" b="1" dirty="0">
                <a:solidFill>
                  <a:srgbClr val="5E0000"/>
                </a:solidFill>
                <a:latin typeface="Garamond" pitchFamily="18" charset="0"/>
              </a:rPr>
              <a:t> 2012</a:t>
            </a:r>
            <a:br>
              <a:rPr lang="hu-HU" sz="1200" b="1" dirty="0">
                <a:solidFill>
                  <a:srgbClr val="5E0000"/>
                </a:solidFill>
                <a:latin typeface="Garamond" pitchFamily="18" charset="0"/>
              </a:rPr>
            </a:br>
            <a:br>
              <a:rPr lang="hu-HU" sz="2800" b="1" dirty="0">
                <a:solidFill>
                  <a:srgbClr val="5E0000"/>
                </a:solidFill>
                <a:latin typeface="Garamond" pitchFamily="18" charset="0"/>
              </a:rPr>
            </a:br>
            <a:r>
              <a:rPr lang="hu-HU" sz="1400" b="1" dirty="0">
                <a:solidFill>
                  <a:srgbClr val="FF0000"/>
                </a:solidFill>
                <a:latin typeface="Garamond" pitchFamily="18" charset="0"/>
              </a:rPr>
              <a:t>Red: </a:t>
            </a:r>
            <a:r>
              <a:rPr lang="hu-HU" sz="1400" b="1" dirty="0" err="1">
                <a:solidFill>
                  <a:srgbClr val="FF0000"/>
                </a:solidFill>
                <a:latin typeface="Garamond" pitchFamily="18" charset="0"/>
              </a:rPr>
              <a:t>research</a:t>
            </a:r>
            <a:r>
              <a:rPr lang="hu-HU" sz="14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hu-HU" sz="1400" b="1" dirty="0" err="1">
                <a:solidFill>
                  <a:srgbClr val="FF0000"/>
                </a:solidFill>
                <a:latin typeface="Garamond" pitchFamily="18" charset="0"/>
              </a:rPr>
              <a:t>staff</a:t>
            </a:r>
            <a:r>
              <a:rPr lang="hu-HU" sz="1400" b="1" dirty="0">
                <a:latin typeface="Garamond" pitchFamily="18" charset="0"/>
              </a:rPr>
              <a:t>; </a:t>
            </a:r>
            <a:r>
              <a:rPr lang="hu-HU" sz="1400" b="1" dirty="0" err="1">
                <a:solidFill>
                  <a:srgbClr val="179901"/>
                </a:solidFill>
                <a:latin typeface="Garamond" pitchFamily="18" charset="0"/>
              </a:rPr>
              <a:t>green</a:t>
            </a:r>
            <a:r>
              <a:rPr lang="hu-HU" sz="1400" b="1" dirty="0">
                <a:solidFill>
                  <a:srgbClr val="179901"/>
                </a:solidFill>
                <a:latin typeface="Garamond" pitchFamily="18" charset="0"/>
              </a:rPr>
              <a:t>: main </a:t>
            </a:r>
            <a:r>
              <a:rPr lang="hu-HU" sz="1400" b="1" dirty="0" err="1">
                <a:solidFill>
                  <a:srgbClr val="179901"/>
                </a:solidFill>
                <a:latin typeface="Garamond" pitchFamily="18" charset="0"/>
              </a:rPr>
              <a:t>office</a:t>
            </a:r>
            <a:endParaRPr lang="hu-HU" sz="1400" b="1" dirty="0">
              <a:solidFill>
                <a:srgbClr val="179901"/>
              </a:solidFill>
              <a:latin typeface="Garamond" pitchFamily="18" charset="0"/>
            </a:endParaRPr>
          </a:p>
          <a:p>
            <a:pPr algn="ctr" eaLnBrk="1" hangingPunct="1">
              <a:defRPr/>
            </a:pPr>
            <a:endParaRPr lang="hu-HU" sz="1400" b="1" dirty="0">
              <a:latin typeface="Garamond" pitchFamily="18" charset="0"/>
            </a:endParaRPr>
          </a:p>
        </p:txBody>
      </p:sp>
      <p:sp>
        <p:nvSpPr>
          <p:cNvPr id="7" name="Szövegdoboz 23"/>
          <p:cNvSpPr txBox="1">
            <a:spLocks noChangeArrowheads="1"/>
          </p:cNvSpPr>
          <p:nvPr/>
        </p:nvSpPr>
        <p:spPr bwMode="auto">
          <a:xfrm>
            <a:off x="1059012" y="1835348"/>
            <a:ext cx="197568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1400" i="1" dirty="0">
                <a:latin typeface="Garamond" pitchFamily="18" charset="0"/>
              </a:rPr>
              <a:t>New </a:t>
            </a:r>
            <a:r>
              <a:rPr lang="hu-HU" sz="1400" i="1" dirty="0" err="1">
                <a:latin typeface="Garamond" pitchFamily="18" charset="0"/>
              </a:rPr>
              <a:t>research</a:t>
            </a:r>
            <a:r>
              <a:rPr lang="hu-HU" sz="1400" i="1" dirty="0">
                <a:latin typeface="Garamond" pitchFamily="18" charset="0"/>
              </a:rPr>
              <a:t> </a:t>
            </a:r>
            <a:r>
              <a:rPr lang="hu-HU" sz="1400" i="1" dirty="0" err="1">
                <a:latin typeface="Garamond" pitchFamily="18" charset="0"/>
              </a:rPr>
              <a:t>centres</a:t>
            </a:r>
            <a:endParaRPr lang="hu-HU" sz="1400" i="1" dirty="0">
              <a:latin typeface="Garamond" pitchFamily="18" charset="0"/>
            </a:endParaRPr>
          </a:p>
        </p:txBody>
      </p:sp>
      <p:sp>
        <p:nvSpPr>
          <p:cNvPr id="8" name="Text Box 316"/>
          <p:cNvSpPr txBox="1">
            <a:spLocks noChangeArrowheads="1"/>
          </p:cNvSpPr>
          <p:nvPr/>
        </p:nvSpPr>
        <p:spPr bwMode="auto">
          <a:xfrm>
            <a:off x="2063180" y="2193923"/>
            <a:ext cx="10826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sz="1400" b="1" dirty="0">
                <a:latin typeface="Garamond" pitchFamily="18" charset="0"/>
              </a:rPr>
              <a:t>ECOLOGY</a:t>
            </a:r>
          </a:p>
          <a:p>
            <a:pPr algn="ctr" eaLnBrk="1" hangingPunct="1"/>
            <a:r>
              <a:rPr lang="hu-HU" sz="1400" b="1" dirty="0">
                <a:solidFill>
                  <a:srgbClr val="179901"/>
                </a:solidFill>
                <a:latin typeface="Garamond" pitchFamily="18" charset="0"/>
              </a:rPr>
              <a:t>Tihany</a:t>
            </a:r>
          </a:p>
          <a:p>
            <a:pPr algn="ctr" eaLnBrk="1" hangingPunct="1"/>
            <a:r>
              <a:rPr lang="hu-HU" sz="1400" i="1" dirty="0">
                <a:solidFill>
                  <a:srgbClr val="FF0000"/>
                </a:solidFill>
                <a:latin typeface="Garamond" pitchFamily="18" charset="0"/>
              </a:rPr>
              <a:t>91</a:t>
            </a:r>
          </a:p>
        </p:txBody>
      </p:sp>
      <p:sp>
        <p:nvSpPr>
          <p:cNvPr id="9" name="Text Box 321"/>
          <p:cNvSpPr txBox="1">
            <a:spLocks noChangeArrowheads="1"/>
          </p:cNvSpPr>
          <p:nvPr/>
        </p:nvSpPr>
        <p:spPr bwMode="auto">
          <a:xfrm>
            <a:off x="3804308" y="2166837"/>
            <a:ext cx="18176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sz="1400" b="1" dirty="0">
                <a:latin typeface="Garamond" pitchFamily="18" charset="0"/>
              </a:rPr>
              <a:t>ENERGY SCIENCE</a:t>
            </a:r>
          </a:p>
          <a:p>
            <a:pPr algn="ctr" eaLnBrk="1" hangingPunct="1"/>
            <a:r>
              <a:rPr lang="hu-HU" sz="1400" b="1" dirty="0">
                <a:solidFill>
                  <a:srgbClr val="179901"/>
                </a:solidFill>
                <a:latin typeface="Garamond" pitchFamily="18" charset="0"/>
              </a:rPr>
              <a:t>Budapest</a:t>
            </a:r>
          </a:p>
          <a:p>
            <a:pPr algn="ctr" eaLnBrk="1" hangingPunct="1"/>
            <a:r>
              <a:rPr lang="hu-HU" sz="1400" i="1" dirty="0">
                <a:solidFill>
                  <a:srgbClr val="FF0000"/>
                </a:solidFill>
                <a:latin typeface="Garamond" pitchFamily="18" charset="0"/>
              </a:rPr>
              <a:t>92</a:t>
            </a:r>
          </a:p>
        </p:txBody>
      </p:sp>
      <p:sp>
        <p:nvSpPr>
          <p:cNvPr id="10" name="Text Box 318"/>
          <p:cNvSpPr txBox="1">
            <a:spLocks noChangeArrowheads="1"/>
          </p:cNvSpPr>
          <p:nvPr/>
        </p:nvSpPr>
        <p:spPr bwMode="auto">
          <a:xfrm>
            <a:off x="6333009" y="2166340"/>
            <a:ext cx="23510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sz="1400" b="1" dirty="0">
                <a:latin typeface="Garamond" pitchFamily="18" charset="0"/>
              </a:rPr>
              <a:t>HUMANITIES AND ARTS</a:t>
            </a:r>
          </a:p>
          <a:p>
            <a:pPr algn="ctr" eaLnBrk="1" hangingPunct="1"/>
            <a:r>
              <a:rPr lang="hu-HU" sz="1400" b="1" dirty="0">
                <a:solidFill>
                  <a:srgbClr val="179901"/>
                </a:solidFill>
                <a:latin typeface="Garamond" pitchFamily="18" charset="0"/>
              </a:rPr>
              <a:t>Budapest</a:t>
            </a:r>
          </a:p>
          <a:p>
            <a:pPr algn="ctr" eaLnBrk="1" hangingPunct="1"/>
            <a:r>
              <a:rPr lang="hu-HU" sz="1400" i="1" dirty="0">
                <a:solidFill>
                  <a:srgbClr val="FF0000"/>
                </a:solidFill>
                <a:latin typeface="Garamond" pitchFamily="18" charset="0"/>
              </a:rPr>
              <a:t>312</a:t>
            </a:r>
          </a:p>
        </p:txBody>
      </p:sp>
      <p:sp>
        <p:nvSpPr>
          <p:cNvPr id="11" name="Text Box 318"/>
          <p:cNvSpPr txBox="1">
            <a:spLocks noChangeArrowheads="1"/>
          </p:cNvSpPr>
          <p:nvPr/>
        </p:nvSpPr>
        <p:spPr bwMode="auto">
          <a:xfrm>
            <a:off x="1873685" y="2877243"/>
            <a:ext cx="151015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sz="1400" b="1" dirty="0">
                <a:latin typeface="Garamond" pitchFamily="18" charset="0"/>
              </a:rPr>
              <a:t>AGRICULTURE</a:t>
            </a:r>
          </a:p>
          <a:p>
            <a:pPr algn="ctr" eaLnBrk="1" hangingPunct="1"/>
            <a:r>
              <a:rPr lang="hu-HU" sz="1400" b="1" dirty="0">
                <a:solidFill>
                  <a:srgbClr val="179901"/>
                </a:solidFill>
                <a:latin typeface="Garamond" pitchFamily="18" charset="0"/>
              </a:rPr>
              <a:t>Martonvásár</a:t>
            </a:r>
          </a:p>
          <a:p>
            <a:pPr algn="ctr" eaLnBrk="1" hangingPunct="1"/>
            <a:r>
              <a:rPr lang="hu-HU" sz="1400" i="1">
                <a:solidFill>
                  <a:srgbClr val="FF0000"/>
                </a:solidFill>
                <a:latin typeface="Garamond" pitchFamily="18" charset="0"/>
              </a:rPr>
              <a:t>202</a:t>
            </a:r>
            <a:endParaRPr lang="hu-HU" sz="1400" i="1" dirty="0">
              <a:solidFill>
                <a:srgbClr val="FF0000"/>
              </a:solidFill>
              <a:latin typeface="Garamond" pitchFamily="18" charset="0"/>
            </a:endParaRPr>
          </a:p>
        </p:txBody>
      </p:sp>
      <p:cxnSp>
        <p:nvCxnSpPr>
          <p:cNvPr id="12" name="Egyenes összekötő 11"/>
          <p:cNvCxnSpPr/>
          <p:nvPr/>
        </p:nvCxnSpPr>
        <p:spPr>
          <a:xfrm>
            <a:off x="1059012" y="2143323"/>
            <a:ext cx="8100392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985701" y="4894709"/>
            <a:ext cx="8216206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319"/>
          <p:cNvSpPr txBox="1">
            <a:spLocks noChangeArrowheads="1"/>
          </p:cNvSpPr>
          <p:nvPr/>
        </p:nvSpPr>
        <p:spPr bwMode="auto">
          <a:xfrm>
            <a:off x="3655529" y="2905024"/>
            <a:ext cx="25923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sz="1400" b="1" dirty="0">
                <a:latin typeface="Garamond" pitchFamily="18" charset="0"/>
              </a:rPr>
              <a:t>NATURAL SCIENCES</a:t>
            </a:r>
          </a:p>
          <a:p>
            <a:pPr algn="ctr" eaLnBrk="1" hangingPunct="1"/>
            <a:r>
              <a:rPr lang="hu-HU" sz="1400" b="1" dirty="0">
                <a:solidFill>
                  <a:srgbClr val="179901"/>
                </a:solidFill>
                <a:latin typeface="Garamond" pitchFamily="18" charset="0"/>
              </a:rPr>
              <a:t>Budapest</a:t>
            </a:r>
          </a:p>
          <a:p>
            <a:pPr algn="ctr" eaLnBrk="1" hangingPunct="1"/>
            <a:r>
              <a:rPr lang="hu-HU" sz="1400" i="1" dirty="0">
                <a:solidFill>
                  <a:srgbClr val="FF0000"/>
                </a:solidFill>
                <a:latin typeface="Garamond" pitchFamily="18" charset="0"/>
              </a:rPr>
              <a:t>411</a:t>
            </a:r>
          </a:p>
        </p:txBody>
      </p:sp>
      <p:sp>
        <p:nvSpPr>
          <p:cNvPr id="17" name="Text Box 320"/>
          <p:cNvSpPr txBox="1">
            <a:spLocks noChangeArrowheads="1"/>
          </p:cNvSpPr>
          <p:nvPr/>
        </p:nvSpPr>
        <p:spPr bwMode="auto">
          <a:xfrm>
            <a:off x="6098083" y="2932110"/>
            <a:ext cx="27368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sz="1400" b="1" dirty="0">
                <a:latin typeface="Garamond" pitchFamily="18" charset="0"/>
              </a:rPr>
              <a:t>SOCIAL SCIENCES</a:t>
            </a:r>
          </a:p>
          <a:p>
            <a:pPr algn="ctr" eaLnBrk="1" hangingPunct="1"/>
            <a:r>
              <a:rPr lang="hu-HU" sz="1400" b="1" dirty="0">
                <a:solidFill>
                  <a:srgbClr val="179901"/>
                </a:solidFill>
                <a:latin typeface="Garamond" pitchFamily="18" charset="0"/>
              </a:rPr>
              <a:t>Budapest</a:t>
            </a:r>
          </a:p>
          <a:p>
            <a:pPr algn="ctr" eaLnBrk="1" hangingPunct="1"/>
            <a:r>
              <a:rPr lang="hu-HU" sz="1400" i="1" dirty="0">
                <a:solidFill>
                  <a:srgbClr val="FF0000"/>
                </a:solidFill>
                <a:latin typeface="Garamond" pitchFamily="18" charset="0"/>
              </a:rPr>
              <a:t>156</a:t>
            </a:r>
          </a:p>
        </p:txBody>
      </p:sp>
      <p:sp>
        <p:nvSpPr>
          <p:cNvPr id="18" name="Text Box 315"/>
          <p:cNvSpPr txBox="1">
            <a:spLocks noChangeArrowheads="1"/>
          </p:cNvSpPr>
          <p:nvPr/>
        </p:nvSpPr>
        <p:spPr bwMode="auto">
          <a:xfrm>
            <a:off x="985701" y="3641624"/>
            <a:ext cx="31207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sz="1400" b="1" dirty="0">
                <a:latin typeface="Garamond" pitchFamily="18" charset="0"/>
              </a:rPr>
              <a:t>ASTRONOMY AND EARTH SCIENCE</a:t>
            </a:r>
          </a:p>
          <a:p>
            <a:pPr algn="ctr" eaLnBrk="1" hangingPunct="1"/>
            <a:r>
              <a:rPr lang="hu-HU" sz="1400" b="1" dirty="0">
                <a:solidFill>
                  <a:srgbClr val="179901"/>
                </a:solidFill>
                <a:latin typeface="Garamond" pitchFamily="18" charset="0"/>
              </a:rPr>
              <a:t>Sopron</a:t>
            </a:r>
          </a:p>
          <a:p>
            <a:pPr algn="ctr" eaLnBrk="1" hangingPunct="1"/>
            <a:r>
              <a:rPr lang="hu-HU" sz="1400" i="1" dirty="0">
                <a:solidFill>
                  <a:srgbClr val="FF0000"/>
                </a:solidFill>
                <a:latin typeface="Garamond" pitchFamily="18" charset="0"/>
              </a:rPr>
              <a:t>123</a:t>
            </a:r>
          </a:p>
        </p:txBody>
      </p:sp>
      <p:sp>
        <p:nvSpPr>
          <p:cNvPr id="19" name="Text Box 319"/>
          <p:cNvSpPr txBox="1">
            <a:spLocks noChangeArrowheads="1"/>
          </p:cNvSpPr>
          <p:nvPr/>
        </p:nvSpPr>
        <p:spPr bwMode="auto">
          <a:xfrm>
            <a:off x="4105585" y="3811588"/>
            <a:ext cx="19764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sz="1400" b="1" dirty="0">
                <a:latin typeface="Garamond" pitchFamily="18" charset="0"/>
              </a:rPr>
              <a:t>„WIGNER” PHYSICS</a:t>
            </a:r>
          </a:p>
          <a:p>
            <a:pPr algn="ctr" eaLnBrk="1" hangingPunct="1"/>
            <a:r>
              <a:rPr lang="hu-HU" sz="1400" b="1" dirty="0">
                <a:solidFill>
                  <a:srgbClr val="179901"/>
                </a:solidFill>
                <a:latin typeface="Garamond" pitchFamily="18" charset="0"/>
              </a:rPr>
              <a:t>Budapest</a:t>
            </a:r>
          </a:p>
          <a:p>
            <a:pPr algn="ctr" eaLnBrk="1" hangingPunct="1"/>
            <a:r>
              <a:rPr lang="hu-HU" sz="1400" i="1" dirty="0">
                <a:solidFill>
                  <a:srgbClr val="FF0000"/>
                </a:solidFill>
                <a:latin typeface="Garamond" pitchFamily="18" charset="0"/>
              </a:rPr>
              <a:t>250</a:t>
            </a:r>
          </a:p>
        </p:txBody>
      </p:sp>
      <p:sp>
        <p:nvSpPr>
          <p:cNvPr id="20" name="Text Box 317"/>
          <p:cNvSpPr txBox="1">
            <a:spLocks noChangeArrowheads="1"/>
          </p:cNvSpPr>
          <p:nvPr/>
        </p:nvSpPr>
        <p:spPr bwMode="auto">
          <a:xfrm>
            <a:off x="5833592" y="3808413"/>
            <a:ext cx="33258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sz="1400" b="1" dirty="0">
                <a:latin typeface="Garamond" pitchFamily="18" charset="0"/>
              </a:rPr>
              <a:t>ECONOMY AND REG. SCI.</a:t>
            </a:r>
          </a:p>
          <a:p>
            <a:pPr algn="ctr" eaLnBrk="1" hangingPunct="1"/>
            <a:r>
              <a:rPr lang="hu-HU" sz="1400" b="1" dirty="0">
                <a:solidFill>
                  <a:srgbClr val="179901"/>
                </a:solidFill>
                <a:latin typeface="Garamond" pitchFamily="18" charset="0"/>
              </a:rPr>
              <a:t>Budapest</a:t>
            </a:r>
          </a:p>
          <a:p>
            <a:pPr algn="ctr" eaLnBrk="1" hangingPunct="1"/>
            <a:r>
              <a:rPr lang="hu-HU" sz="1400" i="1" dirty="0">
                <a:solidFill>
                  <a:srgbClr val="FF0000"/>
                </a:solidFill>
                <a:latin typeface="Garamond" pitchFamily="18" charset="0"/>
              </a:rPr>
              <a:t>144</a:t>
            </a:r>
          </a:p>
        </p:txBody>
      </p:sp>
      <p:sp>
        <p:nvSpPr>
          <p:cNvPr id="21" name="Text Box 326"/>
          <p:cNvSpPr txBox="1">
            <a:spLocks noChangeArrowheads="1"/>
          </p:cNvSpPr>
          <p:nvPr/>
        </p:nvSpPr>
        <p:spPr bwMode="auto">
          <a:xfrm>
            <a:off x="1666437" y="4923061"/>
            <a:ext cx="18986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sz="1400" b="1" dirty="0">
                <a:latin typeface="Garamond" pitchFamily="18" charset="0"/>
              </a:rPr>
              <a:t>MEDICAL SCIENCE</a:t>
            </a:r>
          </a:p>
          <a:p>
            <a:pPr algn="ctr" eaLnBrk="1" hangingPunct="1"/>
            <a:r>
              <a:rPr lang="hu-HU" sz="1400" b="1" dirty="0">
                <a:solidFill>
                  <a:srgbClr val="179901"/>
                </a:solidFill>
                <a:latin typeface="Garamond" pitchFamily="18" charset="0"/>
              </a:rPr>
              <a:t>Budapest</a:t>
            </a:r>
          </a:p>
          <a:p>
            <a:pPr algn="ctr" eaLnBrk="1" hangingPunct="1"/>
            <a:r>
              <a:rPr lang="hu-HU" sz="1400" i="1" dirty="0">
                <a:solidFill>
                  <a:srgbClr val="FF0000"/>
                </a:solidFill>
                <a:latin typeface="Garamond" pitchFamily="18" charset="0"/>
              </a:rPr>
              <a:t>81</a:t>
            </a:r>
          </a:p>
        </p:txBody>
      </p:sp>
      <p:sp>
        <p:nvSpPr>
          <p:cNvPr id="22" name="Text Box 325"/>
          <p:cNvSpPr txBox="1">
            <a:spLocks noChangeArrowheads="1"/>
          </p:cNvSpPr>
          <p:nvPr/>
        </p:nvSpPr>
        <p:spPr bwMode="auto">
          <a:xfrm>
            <a:off x="2091754" y="5676429"/>
            <a:ext cx="10255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sz="1400" b="1" dirty="0">
                <a:latin typeface="Garamond" pitchFamily="18" charset="0"/>
              </a:rPr>
              <a:t>BIOLOGY</a:t>
            </a:r>
          </a:p>
          <a:p>
            <a:pPr algn="ctr" eaLnBrk="1" hangingPunct="1"/>
            <a:r>
              <a:rPr lang="hu-HU" sz="1400" b="1" dirty="0">
                <a:solidFill>
                  <a:srgbClr val="179901"/>
                </a:solidFill>
                <a:latin typeface="Garamond" pitchFamily="18" charset="0"/>
              </a:rPr>
              <a:t>Szeged</a:t>
            </a:r>
          </a:p>
          <a:p>
            <a:pPr algn="ctr" eaLnBrk="1" hangingPunct="1"/>
            <a:r>
              <a:rPr lang="hu-HU" sz="1400" i="1" dirty="0">
                <a:solidFill>
                  <a:srgbClr val="FF0000"/>
                </a:solidFill>
                <a:latin typeface="Garamond" pitchFamily="18" charset="0"/>
              </a:rPr>
              <a:t>225</a:t>
            </a:r>
          </a:p>
        </p:txBody>
      </p:sp>
      <p:sp>
        <p:nvSpPr>
          <p:cNvPr id="23" name="Text Box 328"/>
          <p:cNvSpPr txBox="1">
            <a:spLocks noChangeArrowheads="1"/>
          </p:cNvSpPr>
          <p:nvPr/>
        </p:nvSpPr>
        <p:spPr bwMode="auto">
          <a:xfrm>
            <a:off x="4269905" y="4929858"/>
            <a:ext cx="15636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sz="1400" b="1" dirty="0">
                <a:latin typeface="Garamond" pitchFamily="18" charset="0"/>
              </a:rPr>
              <a:t>MATHEMATICS</a:t>
            </a:r>
          </a:p>
          <a:p>
            <a:pPr algn="ctr" eaLnBrk="1" hangingPunct="1"/>
            <a:r>
              <a:rPr lang="hu-HU" sz="1400" b="1" dirty="0">
                <a:solidFill>
                  <a:srgbClr val="179901"/>
                </a:solidFill>
                <a:latin typeface="Garamond" pitchFamily="18" charset="0"/>
              </a:rPr>
              <a:t>Budapest</a:t>
            </a:r>
          </a:p>
          <a:p>
            <a:pPr algn="ctr" eaLnBrk="1" hangingPunct="1"/>
            <a:r>
              <a:rPr lang="hu-HU" sz="1400" i="1" dirty="0">
                <a:solidFill>
                  <a:srgbClr val="FF0000"/>
                </a:solidFill>
                <a:latin typeface="Garamond" pitchFamily="18" charset="0"/>
              </a:rPr>
              <a:t>81</a:t>
            </a:r>
          </a:p>
        </p:txBody>
      </p:sp>
      <p:sp>
        <p:nvSpPr>
          <p:cNvPr id="24" name="Text Box 327"/>
          <p:cNvSpPr txBox="1">
            <a:spLocks noChangeArrowheads="1"/>
          </p:cNvSpPr>
          <p:nvPr/>
        </p:nvSpPr>
        <p:spPr bwMode="auto">
          <a:xfrm>
            <a:off x="4038910" y="5733256"/>
            <a:ext cx="21097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sz="1400" b="1" dirty="0">
                <a:latin typeface="Garamond" pitchFamily="18" charset="0"/>
              </a:rPr>
              <a:t>NUCLEAR RESEARCH</a:t>
            </a:r>
          </a:p>
          <a:p>
            <a:pPr algn="ctr" eaLnBrk="1" hangingPunct="1"/>
            <a:r>
              <a:rPr lang="hu-HU" sz="1400" b="1" dirty="0">
                <a:solidFill>
                  <a:srgbClr val="179901"/>
                </a:solidFill>
                <a:latin typeface="Garamond" pitchFamily="18" charset="0"/>
              </a:rPr>
              <a:t>Debrecen</a:t>
            </a:r>
          </a:p>
          <a:p>
            <a:pPr algn="ctr" eaLnBrk="1" hangingPunct="1"/>
            <a:r>
              <a:rPr lang="hu-HU" sz="1400" i="1" dirty="0">
                <a:solidFill>
                  <a:srgbClr val="FF0000"/>
                </a:solidFill>
                <a:latin typeface="Garamond" pitchFamily="18" charset="0"/>
              </a:rPr>
              <a:t>105</a:t>
            </a:r>
          </a:p>
        </p:txBody>
      </p:sp>
      <p:sp>
        <p:nvSpPr>
          <p:cNvPr id="25" name="Text Box 322"/>
          <p:cNvSpPr txBox="1">
            <a:spLocks noChangeArrowheads="1"/>
          </p:cNvSpPr>
          <p:nvPr/>
        </p:nvSpPr>
        <p:spPr bwMode="auto">
          <a:xfrm>
            <a:off x="6884987" y="4921697"/>
            <a:ext cx="13589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sz="1400" b="1" dirty="0">
                <a:latin typeface="Garamond" pitchFamily="18" charset="0"/>
              </a:rPr>
              <a:t>LINGUISTICS</a:t>
            </a:r>
          </a:p>
          <a:p>
            <a:pPr algn="ctr" eaLnBrk="1" hangingPunct="1"/>
            <a:r>
              <a:rPr lang="hu-HU" sz="1400" b="1" dirty="0">
                <a:solidFill>
                  <a:srgbClr val="179901"/>
                </a:solidFill>
                <a:latin typeface="Garamond" pitchFamily="18" charset="0"/>
              </a:rPr>
              <a:t>Budapest</a:t>
            </a:r>
          </a:p>
          <a:p>
            <a:pPr algn="ctr" eaLnBrk="1" hangingPunct="1"/>
            <a:r>
              <a:rPr lang="hu-HU" sz="1400" i="1" dirty="0">
                <a:solidFill>
                  <a:srgbClr val="FF0000"/>
                </a:solidFill>
                <a:latin typeface="Garamond" pitchFamily="18" charset="0"/>
              </a:rPr>
              <a:t>94</a:t>
            </a:r>
          </a:p>
        </p:txBody>
      </p:sp>
      <p:sp>
        <p:nvSpPr>
          <p:cNvPr id="26" name="Text Box 324"/>
          <p:cNvSpPr txBox="1">
            <a:spLocks noChangeArrowheads="1"/>
          </p:cNvSpPr>
          <p:nvPr/>
        </p:nvSpPr>
        <p:spPr bwMode="auto">
          <a:xfrm>
            <a:off x="6826250" y="5661248"/>
            <a:ext cx="1476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sz="1400" b="1" dirty="0">
                <a:latin typeface="Garamond" pitchFamily="18" charset="0"/>
              </a:rPr>
              <a:t>INFORMATICS</a:t>
            </a:r>
          </a:p>
          <a:p>
            <a:pPr algn="ctr" eaLnBrk="1" hangingPunct="1"/>
            <a:r>
              <a:rPr lang="hu-HU" sz="1400" b="1" dirty="0">
                <a:solidFill>
                  <a:srgbClr val="179901"/>
                </a:solidFill>
                <a:latin typeface="Garamond" pitchFamily="18" charset="0"/>
              </a:rPr>
              <a:t>Budapest</a:t>
            </a:r>
          </a:p>
          <a:p>
            <a:pPr algn="ctr" eaLnBrk="1" hangingPunct="1"/>
            <a:r>
              <a:rPr lang="hu-HU" sz="1400" i="1" dirty="0">
                <a:solidFill>
                  <a:srgbClr val="FF0000"/>
                </a:solidFill>
                <a:latin typeface="Garamond" pitchFamily="18" charset="0"/>
              </a:rPr>
              <a:t>140</a:t>
            </a:r>
          </a:p>
        </p:txBody>
      </p:sp>
      <p:sp>
        <p:nvSpPr>
          <p:cNvPr id="2" name="Téglalap 1"/>
          <p:cNvSpPr/>
          <p:nvPr/>
        </p:nvSpPr>
        <p:spPr>
          <a:xfrm>
            <a:off x="963038" y="4549776"/>
            <a:ext cx="20716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i="1" dirty="0" err="1">
                <a:latin typeface="Garamond" pitchFamily="18" charset="0"/>
              </a:rPr>
              <a:t>Unchanged</a:t>
            </a:r>
            <a:r>
              <a:rPr lang="hu-HU" sz="1400" i="1" dirty="0">
                <a:latin typeface="Garamond" pitchFamily="18" charset="0"/>
              </a:rPr>
              <a:t> </a:t>
            </a:r>
            <a:r>
              <a:rPr lang="hu-HU" sz="1400" i="1" dirty="0" err="1">
                <a:latin typeface="Garamond" pitchFamily="18" charset="0"/>
              </a:rPr>
              <a:t>research</a:t>
            </a:r>
            <a:r>
              <a:rPr lang="hu-HU" sz="1400" i="1" dirty="0">
                <a:latin typeface="Garamond" pitchFamily="18" charset="0"/>
              </a:rPr>
              <a:t> </a:t>
            </a:r>
            <a:r>
              <a:rPr lang="hu-HU" sz="1400" i="1" dirty="0" err="1">
                <a:latin typeface="Garamond" pitchFamily="18" charset="0"/>
              </a:rPr>
              <a:t>institutions</a:t>
            </a:r>
            <a:endParaRPr lang="hu-HU" sz="1400" i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15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1331640" y="1052736"/>
            <a:ext cx="7668344" cy="5663828"/>
          </a:xfrm>
          <a:prstGeom prst="roundRect">
            <a:avLst/>
          </a:prstGeom>
          <a:solidFill>
            <a:srgbClr val="8E31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751912"/>
              </p:ext>
            </p:extLst>
          </p:nvPr>
        </p:nvGraphicFramePr>
        <p:xfrm>
          <a:off x="1691680" y="1400530"/>
          <a:ext cx="7137158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9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7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5412">
                <a:tc>
                  <a:txBody>
                    <a:bodyPr/>
                    <a:lstStyle/>
                    <a:p>
                      <a:pPr algn="l"/>
                      <a:r>
                        <a:rPr lang="hu-HU" sz="2000" b="1" cap="all" baseline="0" dirty="0">
                          <a:latin typeface="Garamond" pitchFamily="18" charset="0"/>
                        </a:rPr>
                        <a:t>RESEARCH INSTITUTE Network:</a:t>
                      </a:r>
                    </a:p>
                    <a:p>
                      <a:endParaRPr lang="hu-HU" sz="2000" b="1" dirty="0">
                        <a:latin typeface="Garamond" pitchFamily="18" charset="0"/>
                      </a:endParaRPr>
                    </a:p>
                    <a:p>
                      <a:endParaRPr lang="hu-HU" sz="2000" b="1" dirty="0">
                        <a:latin typeface="Garamond" pitchFamily="18" charset="0"/>
                      </a:endParaRPr>
                    </a:p>
                    <a:p>
                      <a:endParaRPr lang="hu-HU" sz="2000" b="1" dirty="0">
                        <a:latin typeface="Garamond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u-HU" sz="2000" b="1" baseline="0" dirty="0">
                          <a:latin typeface="Garamond" pitchFamily="18" charset="0"/>
                        </a:rPr>
                        <a:t>10 RESEARCH CENTRES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hu-HU" sz="2000" b="1" baseline="0" dirty="0">
                        <a:latin typeface="Garamond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u-HU" sz="2000" b="1" baseline="0" dirty="0">
                          <a:latin typeface="Garamond" pitchFamily="18" charset="0"/>
                        </a:rPr>
                        <a:t>5 RESEARCH INSTITUTES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hu-HU" sz="2000" b="1" baseline="0" dirty="0">
                        <a:latin typeface="Garamond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hu-HU" sz="2000" b="1" i="1" baseline="0" dirty="0">
                          <a:latin typeface="Garamond" pitchFamily="18" charset="0"/>
                        </a:rPr>
                        <a:t>       (</a:t>
                      </a:r>
                      <a:r>
                        <a:rPr lang="hu-HU" sz="2000" b="1" i="1" baseline="0" dirty="0" err="1">
                          <a:latin typeface="Garamond" pitchFamily="18" charset="0"/>
                        </a:rPr>
                        <a:t>There</a:t>
                      </a:r>
                      <a:r>
                        <a:rPr lang="hu-HU" sz="2000" b="1" i="1" baseline="0" dirty="0">
                          <a:latin typeface="Garamond" pitchFamily="18" charset="0"/>
                        </a:rPr>
                        <a:t> </a:t>
                      </a:r>
                      <a:r>
                        <a:rPr lang="hu-HU" sz="2000" b="1" i="1" baseline="0" dirty="0" err="1">
                          <a:latin typeface="Garamond" pitchFamily="18" charset="0"/>
                        </a:rPr>
                        <a:t>are</a:t>
                      </a:r>
                      <a:r>
                        <a:rPr lang="hu-HU" sz="2000" b="1" i="1" baseline="0" dirty="0">
                          <a:latin typeface="Garamond" pitchFamily="18" charset="0"/>
                        </a:rPr>
                        <a:t> 39 Lendület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hu-HU" sz="2000" b="1" i="1" baseline="0" dirty="0">
                          <a:latin typeface="Garamond" pitchFamily="18" charset="0"/>
                        </a:rPr>
                        <a:t>       („Momentum”) RG-s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hu-HU" sz="2000" b="1" i="1" baseline="0" dirty="0">
                          <a:latin typeface="Garamond" pitchFamily="18" charset="0"/>
                        </a:rPr>
                        <a:t>       </a:t>
                      </a:r>
                      <a:r>
                        <a:rPr lang="hu-HU" sz="2000" b="1" i="1" baseline="0" dirty="0" err="1">
                          <a:latin typeface="Garamond" pitchFamily="18" charset="0"/>
                        </a:rPr>
                        <a:t>at</a:t>
                      </a:r>
                      <a:r>
                        <a:rPr lang="hu-HU" sz="2000" b="1" i="1" baseline="0" dirty="0">
                          <a:latin typeface="Garamond" pitchFamily="18" charset="0"/>
                        </a:rPr>
                        <a:t> </a:t>
                      </a:r>
                      <a:r>
                        <a:rPr lang="hu-HU" sz="2000" b="1" i="1" baseline="0" dirty="0" err="1">
                          <a:latin typeface="Garamond" pitchFamily="18" charset="0"/>
                        </a:rPr>
                        <a:t>the</a:t>
                      </a:r>
                      <a:r>
                        <a:rPr lang="hu-HU" sz="2000" b="1" i="1" baseline="0" dirty="0">
                          <a:latin typeface="Garamond" pitchFamily="18" charset="0"/>
                        </a:rPr>
                        <a:t> 15 </a:t>
                      </a:r>
                      <a:r>
                        <a:rPr lang="hu-HU" sz="2000" b="1" i="1" baseline="0" dirty="0" err="1">
                          <a:latin typeface="Garamond" pitchFamily="18" charset="0"/>
                        </a:rPr>
                        <a:t>institutions</a:t>
                      </a:r>
                      <a:r>
                        <a:rPr lang="hu-HU" sz="2000" b="1" i="1" baseline="0" dirty="0">
                          <a:latin typeface="Garamond" pitchFamily="18" charset="0"/>
                        </a:rPr>
                        <a:t>)</a:t>
                      </a:r>
                      <a:endParaRPr lang="hu-HU" sz="2000" b="1" i="1" dirty="0">
                        <a:latin typeface="Garamond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312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000" b="1" cap="all" baseline="0" dirty="0">
                          <a:latin typeface="Garamond" pitchFamily="18" charset="0"/>
                        </a:rPr>
                        <a:t>     RESEARCH </a:t>
                      </a:r>
                      <a:r>
                        <a:rPr lang="hu-HU" sz="2000" b="1" cap="all" baseline="0" dirty="0" err="1">
                          <a:latin typeface="Garamond" pitchFamily="18" charset="0"/>
                        </a:rPr>
                        <a:t>group</a:t>
                      </a:r>
                      <a:r>
                        <a:rPr lang="hu-HU" sz="2000" b="1" cap="all" baseline="0" dirty="0">
                          <a:latin typeface="Garamond" pitchFamily="18" charset="0"/>
                        </a:rPr>
                        <a:t> </a:t>
                      </a:r>
                    </a:p>
                    <a:p>
                      <a:pPr algn="l"/>
                      <a:r>
                        <a:rPr lang="hu-HU" sz="2000" b="1" cap="all" baseline="0" dirty="0">
                          <a:latin typeface="Garamond" pitchFamily="18" charset="0"/>
                        </a:rPr>
                        <a:t>     NETWORK:</a:t>
                      </a:r>
                      <a:endParaRPr lang="hu-HU" sz="2000" b="1" cap="none" baseline="0" dirty="0">
                        <a:latin typeface="Garamond" pitchFamily="18" charset="0"/>
                      </a:endParaRPr>
                    </a:p>
                    <a:p>
                      <a:pPr algn="l"/>
                      <a:endParaRPr lang="hu-HU" sz="2000" b="1" cap="none" baseline="0" dirty="0">
                        <a:latin typeface="Garamond" pitchFamily="18" charset="0"/>
                      </a:endParaRPr>
                    </a:p>
                    <a:p>
                      <a:pPr algn="l"/>
                      <a:endParaRPr lang="hu-HU" sz="2000" b="1" cap="none" baseline="0" dirty="0">
                        <a:latin typeface="Garamond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u-HU" sz="2000" b="1" cap="none" baseline="0" dirty="0">
                          <a:latin typeface="Garamond" pitchFamily="18" charset="0"/>
                        </a:rPr>
                        <a:t>„ACADEMY” RESEARCH GROUPS AT UNIVERSITIES AND OTHER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cap="none" baseline="0" dirty="0">
                          <a:latin typeface="Garamond" pitchFamily="18" charset="0"/>
                        </a:rPr>
                        <a:t>      PUBLIC INSTITUTIONS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cap="none" baseline="0" dirty="0">
                          <a:latin typeface="Garamond" pitchFamily="18" charset="0"/>
                        </a:rPr>
                        <a:t>      (2012-2017: 74)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hu-HU" sz="2000" b="1" cap="none" baseline="0" dirty="0">
                          <a:latin typeface="Garamond" pitchFamily="18" charset="0"/>
                        </a:rPr>
                        <a:t>      </a:t>
                      </a:r>
                      <a:endParaRPr lang="hu-HU" sz="2000" b="1" i="1" cap="none" baseline="0" dirty="0">
                        <a:latin typeface="Garamond" pitchFamily="18" charset="0"/>
                      </a:endParaRP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hu-HU" sz="2000" b="1" cap="none" baseline="0" dirty="0">
                          <a:latin typeface="Garamond" pitchFamily="18" charset="0"/>
                        </a:rPr>
                        <a:t>LENDÜLET („MOMENTUM”) RG-S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hu-HU" sz="2000" b="1" cap="none" baseline="0" dirty="0">
                          <a:latin typeface="Garamond" pitchFamily="18" charset="0"/>
                        </a:rPr>
                        <a:t>      AT UNIVERSITIES: 26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hu-HU" sz="2000" b="1" cap="none" baseline="0" dirty="0">
                          <a:latin typeface="Garamond" pitchFamily="18" charset="0"/>
                        </a:rPr>
                        <a:t>            </a:t>
                      </a:r>
                    </a:p>
                    <a:p>
                      <a:pPr algn="l"/>
                      <a:r>
                        <a:rPr lang="hu-HU" sz="2000" b="1" cap="none" baseline="0" dirty="0"/>
                        <a:t> </a:t>
                      </a:r>
                      <a:endParaRPr lang="hu-HU" sz="2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31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Cím 1"/>
          <p:cNvSpPr txBox="1">
            <a:spLocks/>
          </p:cNvSpPr>
          <p:nvPr/>
        </p:nvSpPr>
        <p:spPr>
          <a:xfrm>
            <a:off x="1331640" y="262531"/>
            <a:ext cx="7293496" cy="77564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>
                <a:solidFill>
                  <a:srgbClr val="5E0000"/>
                </a:solidFill>
                <a:latin typeface="Garamond" pitchFamily="18" charset="0"/>
              </a:rPr>
              <a:t>The MTA Research Network 2012</a:t>
            </a:r>
          </a:p>
        </p:txBody>
      </p:sp>
    </p:spTree>
    <p:extLst>
      <p:ext uri="{BB962C8B-B14F-4D97-AF65-F5344CB8AC3E}">
        <p14:creationId xmlns:p14="http://schemas.microsoft.com/office/powerpoint/2010/main" val="2037883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6785" y="1628800"/>
            <a:ext cx="6775797" cy="508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1"/>
          <p:cNvSpPr txBox="1">
            <a:spLocks noChangeArrowheads="1"/>
          </p:cNvSpPr>
          <p:nvPr/>
        </p:nvSpPr>
        <p:spPr bwMode="auto">
          <a:xfrm>
            <a:off x="2755032" y="150292"/>
            <a:ext cx="47378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b="1" dirty="0">
                <a:latin typeface="Garamond" pitchFamily="18" charset="0"/>
              </a:rPr>
              <a:t>Main </a:t>
            </a:r>
            <a:r>
              <a:rPr lang="hu-HU" b="1" dirty="0" err="1">
                <a:latin typeface="Garamond" pitchFamily="18" charset="0"/>
              </a:rPr>
              <a:t>offices</a:t>
            </a:r>
            <a:r>
              <a:rPr lang="hu-HU" b="1" dirty="0">
                <a:latin typeface="Garamond" pitchFamily="18" charset="0"/>
              </a:rPr>
              <a:t> of </a:t>
            </a:r>
            <a:r>
              <a:rPr lang="hu-HU" b="1" dirty="0" err="1">
                <a:latin typeface="Garamond" pitchFamily="18" charset="0"/>
              </a:rPr>
              <a:t>the</a:t>
            </a:r>
            <a:r>
              <a:rPr lang="hu-HU" b="1" dirty="0">
                <a:latin typeface="Garamond" pitchFamily="18" charset="0"/>
              </a:rPr>
              <a:t> MTA </a:t>
            </a:r>
            <a:r>
              <a:rPr lang="hu-HU" b="1" dirty="0" err="1">
                <a:latin typeface="Garamond" pitchFamily="18" charset="0"/>
              </a:rPr>
              <a:t>research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institute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network</a:t>
            </a:r>
            <a:r>
              <a:rPr lang="hu-HU" b="1" dirty="0">
                <a:latin typeface="Garamond" pitchFamily="18" charset="0"/>
              </a:rPr>
              <a:t>:</a:t>
            </a:r>
          </a:p>
          <a:p>
            <a:pPr algn="ctr" eaLnBrk="1" hangingPunct="1"/>
            <a:r>
              <a:rPr lang="hu-HU" b="1" dirty="0">
                <a:latin typeface="Garamond" pitchFamily="18" charset="0"/>
              </a:rPr>
              <a:t>Budapest: 9, </a:t>
            </a:r>
            <a:r>
              <a:rPr lang="hu-HU" b="1" dirty="0" err="1">
                <a:latin typeface="Garamond" pitchFamily="18" charset="0"/>
              </a:rPr>
              <a:t>outside</a:t>
            </a:r>
            <a:r>
              <a:rPr lang="hu-HU" b="1" dirty="0">
                <a:latin typeface="Garamond" pitchFamily="18" charset="0"/>
              </a:rPr>
              <a:t> Budapest: 6</a:t>
            </a:r>
          </a:p>
        </p:txBody>
      </p:sp>
    </p:spTree>
    <p:extLst>
      <p:ext uri="{BB962C8B-B14F-4D97-AF65-F5344CB8AC3E}">
        <p14:creationId xmlns:p14="http://schemas.microsoft.com/office/powerpoint/2010/main" val="1237484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95536" y="3284984"/>
            <a:ext cx="8568952" cy="3384376"/>
          </a:xfrm>
        </p:spPr>
        <p:txBody>
          <a:bodyPr>
            <a:normAutofit fontScale="25000" lnSpcReduction="20000"/>
          </a:bodyPr>
          <a:lstStyle/>
          <a:p>
            <a:r>
              <a:rPr lang="hu-HU" sz="12800" b="1" dirty="0" err="1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Insight</a:t>
            </a:r>
            <a:r>
              <a:rPr lang="hu-HU" sz="128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 </a:t>
            </a:r>
            <a:r>
              <a:rPr lang="hu-HU" sz="12800" b="1" dirty="0" err="1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into</a:t>
            </a:r>
            <a:r>
              <a:rPr lang="hu-HU" sz="128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 </a:t>
            </a:r>
            <a:r>
              <a:rPr lang="hu-HU" sz="12800" b="1" dirty="0" err="1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the</a:t>
            </a:r>
            <a:r>
              <a:rPr lang="hu-HU" sz="128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 </a:t>
            </a:r>
            <a:r>
              <a:rPr lang="hu-HU" sz="12800" b="1" dirty="0" err="1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recent</a:t>
            </a:r>
            <a:r>
              <a:rPr lang="hu-HU" sz="128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 </a:t>
            </a:r>
            <a:r>
              <a:rPr lang="hu-HU" sz="12800" b="1" dirty="0" err="1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developments</a:t>
            </a:r>
            <a:r>
              <a:rPr lang="hu-HU" sz="128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 </a:t>
            </a:r>
          </a:p>
          <a:p>
            <a:r>
              <a:rPr lang="hu-HU" sz="128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of </a:t>
            </a:r>
            <a:r>
              <a:rPr lang="en-GB" sz="128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the Hungarian Academy of Sciences (MTA) </a:t>
            </a:r>
            <a:endParaRPr lang="hu-HU" sz="12800" b="1" dirty="0">
              <a:solidFill>
                <a:srgbClr val="5E0000"/>
              </a:solidFill>
              <a:latin typeface="Garamond" pitchFamily="18" charset="0"/>
              <a:ea typeface="+mj-ea"/>
              <a:cs typeface="+mj-cs"/>
            </a:endParaRPr>
          </a:p>
          <a:p>
            <a:r>
              <a:rPr lang="en-GB" sz="128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and its research network</a:t>
            </a:r>
          </a:p>
          <a:p>
            <a:endParaRPr lang="en-GB" sz="12800" b="1" dirty="0">
              <a:solidFill>
                <a:srgbClr val="5E0000"/>
              </a:solidFill>
              <a:latin typeface="Garamond" pitchFamily="18" charset="0"/>
              <a:ea typeface="+mj-ea"/>
              <a:cs typeface="+mj-cs"/>
            </a:endParaRPr>
          </a:p>
          <a:p>
            <a:r>
              <a:rPr lang="en-GB" sz="128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PÁLINKÁS József</a:t>
            </a:r>
          </a:p>
          <a:p>
            <a:endParaRPr lang="en-GB" sz="4000" b="1" dirty="0">
              <a:latin typeface="Garamond" pitchFamily="18" charset="0"/>
            </a:endParaRPr>
          </a:p>
          <a:p>
            <a:endParaRPr lang="en-GB" sz="4000" b="1" dirty="0">
              <a:latin typeface="Garamond" pitchFamily="18" charset="0"/>
            </a:endParaRPr>
          </a:p>
          <a:p>
            <a:r>
              <a:rPr lang="hu-HU" sz="8000" b="1" dirty="0">
                <a:latin typeface="Garamond" pitchFamily="18" charset="0"/>
              </a:rPr>
              <a:t>26 </a:t>
            </a:r>
            <a:r>
              <a:rPr lang="hu-HU" sz="8000" b="1" dirty="0" err="1">
                <a:latin typeface="Garamond" pitchFamily="18" charset="0"/>
              </a:rPr>
              <a:t>October</a:t>
            </a:r>
            <a:r>
              <a:rPr lang="en-GB" sz="8000" b="1" dirty="0">
                <a:latin typeface="Garamond" pitchFamily="18" charset="0"/>
              </a:rPr>
              <a:t>, 2012</a:t>
            </a:r>
            <a:endParaRPr lang="hu-HU" sz="8000" b="1" dirty="0">
              <a:latin typeface="Garamond" pitchFamily="18" charset="0"/>
            </a:endParaRPr>
          </a:p>
          <a:p>
            <a:r>
              <a:rPr lang="hu-HU" sz="8000" b="1" dirty="0">
                <a:latin typeface="Garamond" pitchFamily="18" charset="0"/>
              </a:rPr>
              <a:t>V4 </a:t>
            </a:r>
            <a:r>
              <a:rPr lang="hu-HU" sz="8000" b="1" dirty="0" err="1">
                <a:latin typeface="Garamond" pitchFamily="18" charset="0"/>
              </a:rPr>
              <a:t>Academies</a:t>
            </a:r>
            <a:r>
              <a:rPr lang="hu-HU" sz="8000" b="1" dirty="0">
                <a:latin typeface="Garamond" pitchFamily="18" charset="0"/>
              </a:rPr>
              <a:t> Forum, Mátraháza</a:t>
            </a:r>
            <a:endParaRPr lang="en-GB" sz="80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223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ttk.mta.hu/wp-content/uploads/2012/05/Latvanyterv-MTA-TTK-bejarat-oldalneze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260" y="3234308"/>
            <a:ext cx="8351574" cy="23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331640" y="1772816"/>
            <a:ext cx="7687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latin typeface="Garamond" pitchFamily="18" charset="0"/>
              </a:rPr>
              <a:t>The </a:t>
            </a:r>
            <a:r>
              <a:rPr lang="hu-HU" sz="2400" dirty="0" err="1">
                <a:latin typeface="Garamond" pitchFamily="18" charset="0"/>
              </a:rPr>
              <a:t>new</a:t>
            </a:r>
            <a:r>
              <a:rPr lang="hu-HU" sz="2400" dirty="0">
                <a:latin typeface="Garamond" pitchFamily="18" charset="0"/>
              </a:rPr>
              <a:t> building of </a:t>
            </a:r>
            <a:r>
              <a:rPr lang="hu-HU" sz="2400" dirty="0" err="1">
                <a:latin typeface="Garamond" pitchFamily="18" charset="0"/>
              </a:rPr>
              <a:t>the</a:t>
            </a:r>
            <a:r>
              <a:rPr lang="hu-HU" sz="2400" dirty="0">
                <a:latin typeface="Garamond" pitchFamily="18" charset="0"/>
              </a:rPr>
              <a:t> Research Centre </a:t>
            </a:r>
            <a:r>
              <a:rPr lang="hu-HU" sz="2400" dirty="0" err="1">
                <a:latin typeface="Garamond" pitchFamily="18" charset="0"/>
              </a:rPr>
              <a:t>for</a:t>
            </a:r>
            <a:r>
              <a:rPr lang="hu-HU" sz="2400" dirty="0">
                <a:latin typeface="Garamond" pitchFamily="18" charset="0"/>
              </a:rPr>
              <a:t> </a:t>
            </a:r>
            <a:r>
              <a:rPr lang="hu-HU" sz="2400" dirty="0" err="1">
                <a:latin typeface="Garamond" pitchFamily="18" charset="0"/>
              </a:rPr>
              <a:t>Natural</a:t>
            </a:r>
            <a:r>
              <a:rPr lang="hu-HU" sz="2400" dirty="0">
                <a:latin typeface="Garamond" pitchFamily="18" charset="0"/>
              </a:rPr>
              <a:t> </a:t>
            </a:r>
            <a:r>
              <a:rPr lang="hu-HU" sz="2400" dirty="0" err="1">
                <a:latin typeface="Garamond" pitchFamily="18" charset="0"/>
              </a:rPr>
              <a:t>Sciences</a:t>
            </a:r>
            <a:r>
              <a:rPr lang="hu-HU" sz="2400" dirty="0">
                <a:latin typeface="Garamond" pitchFamily="18" charset="0"/>
              </a:rPr>
              <a:t> </a:t>
            </a:r>
          </a:p>
          <a:p>
            <a:pPr algn="ctr"/>
            <a:r>
              <a:rPr lang="hu-HU" sz="2400" dirty="0">
                <a:latin typeface="Garamond" pitchFamily="18" charset="0"/>
              </a:rPr>
              <a:t>is </a:t>
            </a:r>
            <a:r>
              <a:rPr lang="hu-HU" sz="2400" dirty="0" err="1">
                <a:latin typeface="Garamond" pitchFamily="18" charset="0"/>
              </a:rPr>
              <a:t>expected</a:t>
            </a:r>
            <a:r>
              <a:rPr lang="hu-HU" sz="2400" dirty="0">
                <a:latin typeface="Garamond" pitchFamily="18" charset="0"/>
              </a:rPr>
              <a:t> </a:t>
            </a:r>
            <a:r>
              <a:rPr lang="hu-HU" sz="2400" dirty="0" err="1">
                <a:latin typeface="Garamond" pitchFamily="18" charset="0"/>
              </a:rPr>
              <a:t>to</a:t>
            </a:r>
            <a:r>
              <a:rPr lang="hu-HU" sz="2400" dirty="0">
                <a:latin typeface="Garamond" pitchFamily="18" charset="0"/>
              </a:rPr>
              <a:t> be </a:t>
            </a:r>
            <a:r>
              <a:rPr lang="hu-HU" sz="2400" dirty="0" err="1">
                <a:latin typeface="Garamond" pitchFamily="18" charset="0"/>
              </a:rPr>
              <a:t>ready</a:t>
            </a:r>
            <a:r>
              <a:rPr lang="hu-HU" sz="2400" dirty="0">
                <a:latin typeface="Garamond" pitchFamily="18" charset="0"/>
              </a:rPr>
              <a:t> </a:t>
            </a:r>
            <a:r>
              <a:rPr lang="hu-HU" sz="2400" dirty="0" err="1">
                <a:latin typeface="Garamond" pitchFamily="18" charset="0"/>
              </a:rPr>
              <a:t>by</a:t>
            </a:r>
            <a:r>
              <a:rPr lang="hu-HU" sz="2400" dirty="0">
                <a:latin typeface="Garamond" pitchFamily="18" charset="0"/>
              </a:rPr>
              <a:t> </a:t>
            </a:r>
            <a:r>
              <a:rPr lang="hu-HU" sz="2400" dirty="0" err="1">
                <a:latin typeface="Garamond" pitchFamily="18" charset="0"/>
              </a:rPr>
              <a:t>the</a:t>
            </a:r>
            <a:r>
              <a:rPr lang="hu-HU" sz="2400" dirty="0">
                <a:latin typeface="Garamond" pitchFamily="18" charset="0"/>
              </a:rPr>
              <a:t> of 2013 </a:t>
            </a:r>
          </a:p>
        </p:txBody>
      </p:sp>
    </p:spTree>
    <p:extLst>
      <p:ext uri="{BB962C8B-B14F-4D97-AF65-F5344CB8AC3E}">
        <p14:creationId xmlns:p14="http://schemas.microsoft.com/office/powerpoint/2010/main" val="767143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66747" y="1556792"/>
            <a:ext cx="822237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>
                <a:latin typeface="Garamond" pitchFamily="18" charset="0"/>
              </a:rPr>
              <a:t>Some</a:t>
            </a:r>
            <a:r>
              <a:rPr lang="hu-HU" sz="2400" dirty="0">
                <a:latin typeface="Garamond" pitchFamily="18" charset="0"/>
              </a:rPr>
              <a:t> </a:t>
            </a:r>
            <a:r>
              <a:rPr lang="hu-HU" sz="2400" dirty="0" err="1">
                <a:latin typeface="Garamond" pitchFamily="18" charset="0"/>
              </a:rPr>
              <a:t>further</a:t>
            </a:r>
            <a:r>
              <a:rPr lang="hu-HU" sz="2400" dirty="0">
                <a:latin typeface="Garamond" pitchFamily="18" charset="0"/>
              </a:rPr>
              <a:t> </a:t>
            </a:r>
            <a:r>
              <a:rPr lang="hu-HU" sz="2400" dirty="0" err="1">
                <a:latin typeface="Garamond" pitchFamily="18" charset="0"/>
              </a:rPr>
              <a:t>new</a:t>
            </a:r>
            <a:r>
              <a:rPr lang="hu-HU" sz="2400" dirty="0">
                <a:latin typeface="Garamond" pitchFamily="18" charset="0"/>
              </a:rPr>
              <a:t> </a:t>
            </a:r>
            <a:r>
              <a:rPr lang="hu-HU" sz="2400" dirty="0" err="1">
                <a:latin typeface="Garamond" pitchFamily="18" charset="0"/>
              </a:rPr>
              <a:t>initiatives</a:t>
            </a:r>
            <a:r>
              <a:rPr lang="hu-HU" sz="2400" dirty="0">
                <a:latin typeface="Garamond" pitchFamily="18" charset="0"/>
              </a:rPr>
              <a:t>:</a:t>
            </a:r>
          </a:p>
          <a:p>
            <a:endParaRPr lang="hu-HU" sz="2400" dirty="0">
              <a:latin typeface="Garamond" pitchFamily="18" charset="0"/>
            </a:endParaRPr>
          </a:p>
          <a:p>
            <a:endParaRPr lang="hu-HU" sz="2400" dirty="0">
              <a:latin typeface="Garamond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sz="2400" dirty="0" err="1">
                <a:latin typeface="Garamond" pitchFamily="18" charset="0"/>
              </a:rPr>
              <a:t>Renewal</a:t>
            </a:r>
            <a:r>
              <a:rPr lang="hu-HU" sz="2400" dirty="0">
                <a:latin typeface="Garamond" pitchFamily="18" charset="0"/>
              </a:rPr>
              <a:t> of </a:t>
            </a:r>
            <a:r>
              <a:rPr lang="hu-HU" sz="2400" dirty="0" err="1">
                <a:latin typeface="Garamond" pitchFamily="18" charset="0"/>
              </a:rPr>
              <a:t>the</a:t>
            </a:r>
            <a:r>
              <a:rPr lang="hu-HU" sz="2400" dirty="0">
                <a:latin typeface="Garamond" pitchFamily="18" charset="0"/>
              </a:rPr>
              <a:t> </a:t>
            </a:r>
            <a:r>
              <a:rPr lang="hu-HU" sz="2400" dirty="0" err="1">
                <a:latin typeface="Garamond" pitchFamily="18" charset="0"/>
              </a:rPr>
              <a:t>scientific</a:t>
            </a:r>
            <a:r>
              <a:rPr lang="hu-HU" sz="2400" dirty="0">
                <a:latin typeface="Garamond" pitchFamily="18" charset="0"/>
              </a:rPr>
              <a:t> </a:t>
            </a:r>
            <a:r>
              <a:rPr lang="hu-HU" sz="2400" dirty="0" err="1">
                <a:latin typeface="Garamond" pitchFamily="18" charset="0"/>
              </a:rPr>
              <a:t>infrastructure</a:t>
            </a:r>
            <a:r>
              <a:rPr lang="hu-HU" sz="2400" dirty="0">
                <a:latin typeface="Garamond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endParaRPr lang="hu-HU" sz="2400" dirty="0">
              <a:latin typeface="Garamond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sz="2400" dirty="0">
                <a:latin typeface="Garamond" pitchFamily="18" charset="0"/>
              </a:rPr>
              <a:t>Digital </a:t>
            </a:r>
            <a:r>
              <a:rPr lang="hu-HU" sz="2400" dirty="0" err="1">
                <a:latin typeface="Garamond" pitchFamily="18" charset="0"/>
              </a:rPr>
              <a:t>data</a:t>
            </a:r>
            <a:r>
              <a:rPr lang="hu-HU" sz="2400" dirty="0">
                <a:latin typeface="Garamond" pitchFamily="18" charset="0"/>
              </a:rPr>
              <a:t> </a:t>
            </a:r>
            <a:r>
              <a:rPr lang="hu-HU" sz="2400" dirty="0" err="1">
                <a:latin typeface="Garamond" pitchFamily="18" charset="0"/>
              </a:rPr>
              <a:t>base</a:t>
            </a:r>
            <a:r>
              <a:rPr lang="hu-HU" sz="2400" dirty="0">
                <a:latin typeface="Garamond" pitchFamily="18" charset="0"/>
              </a:rPr>
              <a:t> of </a:t>
            </a:r>
            <a:r>
              <a:rPr lang="hu-HU" sz="2400" dirty="0" err="1">
                <a:latin typeface="Garamond" pitchFamily="18" charset="0"/>
              </a:rPr>
              <a:t>Hungarian</a:t>
            </a:r>
            <a:r>
              <a:rPr lang="hu-HU" sz="2400" dirty="0">
                <a:latin typeface="Garamond" pitchFamily="18" charset="0"/>
              </a:rPr>
              <a:t> </a:t>
            </a:r>
            <a:r>
              <a:rPr lang="hu-HU" sz="2400" dirty="0" err="1">
                <a:latin typeface="Garamond" pitchFamily="18" charset="0"/>
              </a:rPr>
              <a:t>scientific</a:t>
            </a:r>
            <a:r>
              <a:rPr lang="hu-HU" sz="2400" dirty="0">
                <a:latin typeface="Garamond" pitchFamily="18" charset="0"/>
              </a:rPr>
              <a:t> </a:t>
            </a:r>
            <a:r>
              <a:rPr lang="hu-HU" sz="2400" dirty="0" err="1">
                <a:latin typeface="Garamond" pitchFamily="18" charset="0"/>
              </a:rPr>
              <a:t>works</a:t>
            </a:r>
            <a:r>
              <a:rPr lang="hu-HU" sz="2400" dirty="0">
                <a:latin typeface="Garamond" pitchFamily="18" charset="0"/>
              </a:rPr>
              <a:t> and </a:t>
            </a:r>
            <a:r>
              <a:rPr lang="hu-HU" sz="2400" dirty="0" err="1">
                <a:latin typeface="Garamond" pitchFamily="18" charset="0"/>
              </a:rPr>
              <a:t>their</a:t>
            </a:r>
            <a:r>
              <a:rPr lang="hu-HU" sz="2400" dirty="0">
                <a:latin typeface="Garamond" pitchFamily="18" charset="0"/>
              </a:rPr>
              <a:t> </a:t>
            </a:r>
            <a:r>
              <a:rPr lang="hu-HU" sz="2400" dirty="0" err="1">
                <a:latin typeface="Garamond" pitchFamily="18" charset="0"/>
              </a:rPr>
              <a:t>citations</a:t>
            </a:r>
            <a:endParaRPr lang="hu-HU" sz="2400" dirty="0">
              <a:latin typeface="Garamond" pitchFamily="18" charset="0"/>
            </a:endParaRPr>
          </a:p>
          <a:p>
            <a:r>
              <a:rPr lang="hu-HU" sz="2400" dirty="0">
                <a:latin typeface="Garamond" pitchFamily="18" charset="0"/>
              </a:rPr>
              <a:t>    („MTMT”)</a:t>
            </a:r>
          </a:p>
          <a:p>
            <a:endParaRPr lang="hu-HU" sz="2400" dirty="0">
              <a:latin typeface="Garamond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sz="2400" dirty="0" err="1">
                <a:latin typeface="Garamond" pitchFamily="18" charset="0"/>
              </a:rPr>
              <a:t>Invitation</a:t>
            </a:r>
            <a:r>
              <a:rPr lang="hu-HU" sz="2400" dirty="0">
                <a:latin typeface="Garamond" pitchFamily="18" charset="0"/>
              </a:rPr>
              <a:t> of </a:t>
            </a:r>
            <a:r>
              <a:rPr lang="hu-HU" sz="2400" dirty="0" err="1">
                <a:latin typeface="Garamond" pitchFamily="18" charset="0"/>
              </a:rPr>
              <a:t>excellent</a:t>
            </a:r>
            <a:r>
              <a:rPr lang="hu-HU" sz="2400" dirty="0">
                <a:latin typeface="Garamond" pitchFamily="18" charset="0"/>
              </a:rPr>
              <a:t> </a:t>
            </a:r>
            <a:r>
              <a:rPr lang="hu-HU" sz="2400" dirty="0" err="1">
                <a:latin typeface="Garamond" pitchFamily="18" charset="0"/>
              </a:rPr>
              <a:t>foreigner</a:t>
            </a:r>
            <a:r>
              <a:rPr lang="hu-HU" sz="2400" dirty="0">
                <a:latin typeface="Garamond" pitchFamily="18" charset="0"/>
              </a:rPr>
              <a:t> </a:t>
            </a:r>
            <a:r>
              <a:rPr lang="hu-HU" sz="2400" dirty="0" err="1">
                <a:latin typeface="Garamond" pitchFamily="18" charset="0"/>
              </a:rPr>
              <a:t>scientists</a:t>
            </a:r>
            <a:r>
              <a:rPr lang="hu-HU" sz="2400" dirty="0">
                <a:latin typeface="Garamond" pitchFamily="18" charset="0"/>
              </a:rPr>
              <a:t> </a:t>
            </a:r>
          </a:p>
          <a:p>
            <a:r>
              <a:rPr lang="hu-HU" sz="2400" dirty="0">
                <a:latin typeface="Garamond" pitchFamily="18" charset="0"/>
              </a:rPr>
              <a:t>    </a:t>
            </a:r>
            <a:r>
              <a:rPr lang="hu-HU" sz="2400" dirty="0" err="1">
                <a:latin typeface="Garamond" pitchFamily="18" charset="0"/>
              </a:rPr>
              <a:t>to</a:t>
            </a:r>
            <a:r>
              <a:rPr lang="hu-HU" sz="2400" dirty="0">
                <a:latin typeface="Garamond" pitchFamily="18" charset="0"/>
              </a:rPr>
              <a:t> </a:t>
            </a:r>
            <a:r>
              <a:rPr lang="hu-HU" sz="2400" dirty="0" err="1">
                <a:latin typeface="Garamond" pitchFamily="18" charset="0"/>
              </a:rPr>
              <a:t>work</a:t>
            </a:r>
            <a:r>
              <a:rPr lang="hu-HU" sz="2400" dirty="0">
                <a:latin typeface="Garamond" pitchFamily="18" charset="0"/>
              </a:rPr>
              <a:t> </a:t>
            </a:r>
            <a:r>
              <a:rPr lang="hu-HU" sz="2400" dirty="0" err="1">
                <a:latin typeface="Garamond" pitchFamily="18" charset="0"/>
              </a:rPr>
              <a:t>together</a:t>
            </a:r>
            <a:r>
              <a:rPr lang="hu-HU" sz="2400" dirty="0">
                <a:latin typeface="Garamond" pitchFamily="18" charset="0"/>
              </a:rPr>
              <a:t> </a:t>
            </a:r>
            <a:r>
              <a:rPr lang="hu-HU" sz="2400" dirty="0" err="1">
                <a:latin typeface="Garamond" pitchFamily="18" charset="0"/>
              </a:rPr>
              <a:t>with</a:t>
            </a:r>
            <a:r>
              <a:rPr lang="hu-HU" sz="2400" dirty="0">
                <a:latin typeface="Garamond" pitchFamily="18" charset="0"/>
              </a:rPr>
              <a:t> </a:t>
            </a:r>
            <a:r>
              <a:rPr lang="hu-HU" sz="2400" dirty="0" err="1">
                <a:latin typeface="Garamond" pitchFamily="18" charset="0"/>
              </a:rPr>
              <a:t>Hungarian</a:t>
            </a:r>
            <a:r>
              <a:rPr lang="hu-HU" sz="2400" dirty="0">
                <a:latin typeface="Garamond" pitchFamily="18" charset="0"/>
              </a:rPr>
              <a:t> </a:t>
            </a:r>
            <a:r>
              <a:rPr lang="hu-HU" sz="2400" dirty="0" err="1">
                <a:latin typeface="Garamond" pitchFamily="18" charset="0"/>
              </a:rPr>
              <a:t>research</a:t>
            </a:r>
            <a:r>
              <a:rPr lang="hu-HU" sz="2400" dirty="0">
                <a:latin typeface="Garamond" pitchFamily="18" charset="0"/>
              </a:rPr>
              <a:t> </a:t>
            </a:r>
            <a:r>
              <a:rPr lang="hu-HU" sz="2400" dirty="0" err="1">
                <a:latin typeface="Garamond" pitchFamily="18" charset="0"/>
              </a:rPr>
              <a:t>teams</a:t>
            </a:r>
            <a:endParaRPr lang="hu-HU" sz="2400" dirty="0">
              <a:latin typeface="Garamond" pitchFamily="18" charset="0"/>
            </a:endParaRPr>
          </a:p>
          <a:p>
            <a:endParaRPr lang="hu-HU" sz="2400" dirty="0">
              <a:latin typeface="Garamond" pitchFamily="18" charset="0"/>
            </a:endParaRPr>
          </a:p>
          <a:p>
            <a:pPr marL="285750" indent="-285750">
              <a:buFontTx/>
              <a:buChar char="-"/>
            </a:pPr>
            <a:r>
              <a:rPr lang="hu-HU" sz="2400" dirty="0" err="1">
                <a:latin typeface="Garamond" pitchFamily="18" charset="0"/>
              </a:rPr>
              <a:t>Renewal</a:t>
            </a:r>
            <a:r>
              <a:rPr lang="hu-HU" sz="2400" dirty="0">
                <a:latin typeface="Garamond" pitchFamily="18" charset="0"/>
              </a:rPr>
              <a:t> of </a:t>
            </a:r>
            <a:r>
              <a:rPr lang="hu-HU" sz="2400" dirty="0" err="1">
                <a:latin typeface="Garamond" pitchFamily="18" charset="0"/>
              </a:rPr>
              <a:t>bilateral</a:t>
            </a:r>
            <a:r>
              <a:rPr lang="hu-HU" sz="2400" dirty="0">
                <a:latin typeface="Garamond" pitchFamily="18" charset="0"/>
              </a:rPr>
              <a:t> </a:t>
            </a:r>
            <a:r>
              <a:rPr lang="hu-HU" sz="2400" dirty="0" err="1">
                <a:latin typeface="Garamond" pitchFamily="18" charset="0"/>
              </a:rPr>
              <a:t>programmes</a:t>
            </a:r>
            <a:endParaRPr lang="hu-HU" sz="2400" dirty="0">
              <a:latin typeface="Garamond" pitchFamily="18" charset="0"/>
            </a:endParaRPr>
          </a:p>
          <a:p>
            <a:endParaRPr lang="hu-HU" sz="24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322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2483768" y="404664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err="1">
                <a:latin typeface="Garamond" pitchFamily="18" charset="0"/>
              </a:rPr>
              <a:t>State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support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to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the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Hungarian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Academy</a:t>
            </a:r>
            <a:r>
              <a:rPr lang="hu-HU" b="1" dirty="0">
                <a:latin typeface="Garamond" pitchFamily="18" charset="0"/>
              </a:rPr>
              <a:t> of </a:t>
            </a:r>
            <a:r>
              <a:rPr lang="hu-HU" b="1" dirty="0" err="1">
                <a:latin typeface="Garamond" pitchFamily="18" charset="0"/>
              </a:rPr>
              <a:t>Sciences</a:t>
            </a:r>
            <a:endParaRPr lang="hu-HU" b="1" dirty="0">
              <a:latin typeface="Garamond" pitchFamily="18" charset="0"/>
            </a:endParaRPr>
          </a:p>
          <a:p>
            <a:pPr algn="ctr"/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in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billion</a:t>
            </a:r>
            <a:r>
              <a:rPr lang="hu-HU" b="1" dirty="0">
                <a:latin typeface="Garamond" pitchFamily="18" charset="0"/>
              </a:rPr>
              <a:t> HUF (</a:t>
            </a:r>
            <a:r>
              <a:rPr lang="hu-HU" b="1" dirty="0" err="1">
                <a:latin typeface="Garamond" pitchFamily="18" charset="0"/>
              </a:rPr>
              <a:t>nominal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value</a:t>
            </a:r>
            <a:r>
              <a:rPr lang="hu-HU" b="1" dirty="0">
                <a:latin typeface="Garamond" pitchFamily="18" charset="0"/>
              </a:rPr>
              <a:t>)</a:t>
            </a: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721062"/>
              </p:ext>
            </p:extLst>
          </p:nvPr>
        </p:nvGraphicFramePr>
        <p:xfrm>
          <a:off x="1115616" y="1988840"/>
          <a:ext cx="7743825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Egyenes összekötő nyíllal 3"/>
          <p:cNvCxnSpPr/>
          <p:nvPr/>
        </p:nvCxnSpPr>
        <p:spPr>
          <a:xfrm flipV="1">
            <a:off x="8081416" y="2852936"/>
            <a:ext cx="360040" cy="24482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églalap 1"/>
          <p:cNvSpPr/>
          <p:nvPr/>
        </p:nvSpPr>
        <p:spPr>
          <a:xfrm>
            <a:off x="5868144" y="5345142"/>
            <a:ext cx="2912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Garamond" pitchFamily="18" charset="0"/>
              </a:rPr>
              <a:t>A NEW TURNING POINT?</a:t>
            </a:r>
          </a:p>
        </p:txBody>
      </p:sp>
    </p:spTree>
    <p:extLst>
      <p:ext uri="{BB962C8B-B14F-4D97-AF65-F5344CB8AC3E}">
        <p14:creationId xmlns:p14="http://schemas.microsoft.com/office/powerpoint/2010/main" val="2784371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084168" y="5877272"/>
            <a:ext cx="2912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Garamond" pitchFamily="18" charset="0"/>
              </a:rPr>
              <a:t>A NEW TURNING POINT?</a:t>
            </a: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003540"/>
              </p:ext>
            </p:extLst>
          </p:nvPr>
        </p:nvGraphicFramePr>
        <p:xfrm>
          <a:off x="1253320" y="2132856"/>
          <a:ext cx="7743825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églalap 8"/>
          <p:cNvSpPr/>
          <p:nvPr/>
        </p:nvSpPr>
        <p:spPr>
          <a:xfrm>
            <a:off x="1619672" y="54931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err="1">
                <a:latin typeface="Garamond" pitchFamily="18" charset="0"/>
              </a:rPr>
              <a:t>State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support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to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the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Hungarian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Academy</a:t>
            </a:r>
            <a:r>
              <a:rPr lang="hu-HU" b="1" dirty="0">
                <a:latin typeface="Garamond" pitchFamily="18" charset="0"/>
              </a:rPr>
              <a:t> of </a:t>
            </a:r>
            <a:r>
              <a:rPr lang="hu-HU" b="1" dirty="0" err="1">
                <a:latin typeface="Garamond" pitchFamily="18" charset="0"/>
              </a:rPr>
              <a:t>Sciences</a:t>
            </a:r>
            <a:r>
              <a:rPr lang="hu-HU" b="1" dirty="0">
                <a:latin typeface="Garamond" pitchFamily="18" charset="0"/>
              </a:rPr>
              <a:t> (2000-2012)</a:t>
            </a:r>
          </a:p>
          <a:p>
            <a:pPr algn="ctr"/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in</a:t>
            </a:r>
            <a:r>
              <a:rPr lang="hu-HU" b="1" dirty="0">
                <a:latin typeface="Garamond" pitchFamily="18" charset="0"/>
              </a:rPr>
              <a:t> percents of </a:t>
            </a:r>
            <a:r>
              <a:rPr lang="hu-HU" b="1" dirty="0" err="1">
                <a:latin typeface="Garamond" pitchFamily="18" charset="0"/>
              </a:rPr>
              <a:t>the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real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value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in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the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year</a:t>
            </a:r>
            <a:r>
              <a:rPr lang="hu-HU" b="1" dirty="0">
                <a:latin typeface="Garamond" pitchFamily="18" charset="0"/>
              </a:rPr>
              <a:t> 2000</a:t>
            </a:r>
          </a:p>
        </p:txBody>
      </p:sp>
      <p:cxnSp>
        <p:nvCxnSpPr>
          <p:cNvPr id="6" name="Egyenes összekötő nyíllal 5"/>
          <p:cNvCxnSpPr/>
          <p:nvPr/>
        </p:nvCxnSpPr>
        <p:spPr>
          <a:xfrm flipV="1">
            <a:off x="8244408" y="3429000"/>
            <a:ext cx="360040" cy="24482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23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64704" y="8508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zis 2"/>
          <p:cNvSpPr/>
          <p:nvPr/>
        </p:nvSpPr>
        <p:spPr>
          <a:xfrm>
            <a:off x="-105568" y="2492896"/>
            <a:ext cx="5976664" cy="2592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3147453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0608" y="29220"/>
            <a:ext cx="12145982" cy="682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zis 2"/>
          <p:cNvSpPr/>
          <p:nvPr/>
        </p:nvSpPr>
        <p:spPr>
          <a:xfrm>
            <a:off x="2195736" y="2852936"/>
            <a:ext cx="5544616" cy="144016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6300192" y="2668270"/>
            <a:ext cx="1756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  <a:latin typeface="Garamond" pitchFamily="18" charset="0"/>
              </a:rPr>
              <a:t>18 </a:t>
            </a:r>
            <a:r>
              <a:rPr lang="hu-HU" b="1" dirty="0" err="1">
                <a:solidFill>
                  <a:srgbClr val="FF0000"/>
                </a:solidFill>
                <a:latin typeface="Garamond" pitchFamily="18" charset="0"/>
              </a:rPr>
              <a:t>October</a:t>
            </a:r>
            <a:r>
              <a:rPr lang="hu-HU" b="1" dirty="0">
                <a:solidFill>
                  <a:srgbClr val="FF0000"/>
                </a:solidFill>
                <a:latin typeface="Garamond" pitchFamily="18" charset="0"/>
              </a:rPr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2442460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43808" y="3212976"/>
            <a:ext cx="516712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latin typeface="Garamond" pitchFamily="18" charset="0"/>
              </a:rPr>
              <a:t>CHALLENGES</a:t>
            </a:r>
          </a:p>
          <a:p>
            <a:r>
              <a:rPr lang="hu-HU" sz="2800" b="1" dirty="0">
                <a:latin typeface="Garamond" pitchFamily="18" charset="0"/>
              </a:rPr>
              <a:t>(</a:t>
            </a:r>
            <a:r>
              <a:rPr lang="hu-HU" sz="2800" b="1" dirty="0" err="1">
                <a:latin typeface="Garamond" pitchFamily="18" charset="0"/>
              </a:rPr>
              <a:t>national</a:t>
            </a:r>
            <a:r>
              <a:rPr lang="hu-HU" sz="2800" b="1" dirty="0">
                <a:latin typeface="Garamond" pitchFamily="18" charset="0"/>
              </a:rPr>
              <a:t> and </a:t>
            </a:r>
            <a:r>
              <a:rPr lang="hu-HU" sz="2800" b="1" dirty="0" err="1">
                <a:latin typeface="Garamond" pitchFamily="18" charset="0"/>
              </a:rPr>
              <a:t>international</a:t>
            </a:r>
            <a:r>
              <a:rPr lang="hu-HU" sz="2800" b="1" dirty="0">
                <a:latin typeface="Garamond" pitchFamily="18" charset="0"/>
              </a:rPr>
              <a:t> </a:t>
            </a:r>
            <a:r>
              <a:rPr lang="hu-HU" sz="2800" b="1" dirty="0" err="1">
                <a:latin typeface="Garamond" pitchFamily="18" charset="0"/>
              </a:rPr>
              <a:t>ones</a:t>
            </a:r>
            <a:r>
              <a:rPr lang="hu-HU" sz="2800" b="1" dirty="0">
                <a:latin typeface="Garamond" pitchFamily="18" charset="0"/>
              </a:rPr>
              <a:t>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542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30397"/>
              </p:ext>
            </p:extLst>
          </p:nvPr>
        </p:nvGraphicFramePr>
        <p:xfrm>
          <a:off x="907157" y="1844824"/>
          <a:ext cx="7905750" cy="362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905626" imgH="3629062" progId="Excel.Chart.8">
                  <p:embed/>
                </p:oleObj>
              </mc:Choice>
              <mc:Fallback>
                <p:oleObj name="Chart" r:id="rId2" imgW="7905626" imgH="3629062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157" y="1844824"/>
                        <a:ext cx="7905750" cy="362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églalap 2"/>
          <p:cNvSpPr/>
          <p:nvPr/>
        </p:nvSpPr>
        <p:spPr>
          <a:xfrm>
            <a:off x="1763688" y="548680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Garamond" pitchFamily="18" charset="0"/>
              </a:rPr>
              <a:t>National </a:t>
            </a:r>
            <a:r>
              <a:rPr lang="hu-HU" b="1" dirty="0" err="1">
                <a:latin typeface="Garamond" pitchFamily="18" charset="0"/>
              </a:rPr>
              <a:t>challenge</a:t>
            </a:r>
            <a:r>
              <a:rPr lang="hu-HU" b="1" dirty="0">
                <a:latin typeface="Garamond" pitchFamily="18" charset="0"/>
              </a:rPr>
              <a:t>:</a:t>
            </a:r>
          </a:p>
          <a:p>
            <a:r>
              <a:rPr lang="hu-HU" b="1" dirty="0">
                <a:latin typeface="Garamond" pitchFamily="18" charset="0"/>
              </a:rPr>
              <a:t>R&amp;D </a:t>
            </a:r>
            <a:r>
              <a:rPr lang="hu-HU" b="1" dirty="0" err="1">
                <a:latin typeface="Garamond" pitchFamily="18" charset="0"/>
              </a:rPr>
              <a:t>expenditure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in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the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percentage</a:t>
            </a:r>
            <a:r>
              <a:rPr lang="hu-HU" b="1" dirty="0">
                <a:latin typeface="Garamond" pitchFamily="18" charset="0"/>
              </a:rPr>
              <a:t> of </a:t>
            </a:r>
            <a:r>
              <a:rPr lang="hu-HU" b="1" dirty="0" err="1">
                <a:latin typeface="Garamond" pitchFamily="18" charset="0"/>
              </a:rPr>
              <a:t>the</a:t>
            </a:r>
            <a:r>
              <a:rPr lang="hu-HU" b="1" dirty="0">
                <a:latin typeface="Garamond" pitchFamily="18" charset="0"/>
              </a:rPr>
              <a:t> </a:t>
            </a:r>
            <a:r>
              <a:rPr lang="hu-HU" b="1" dirty="0" err="1">
                <a:latin typeface="Garamond" pitchFamily="18" charset="0"/>
              </a:rPr>
              <a:t>Hungarian</a:t>
            </a:r>
            <a:r>
              <a:rPr lang="hu-HU" b="1" dirty="0">
                <a:latin typeface="Garamond" pitchFamily="18" charset="0"/>
              </a:rPr>
              <a:t> GDP</a:t>
            </a:r>
          </a:p>
        </p:txBody>
      </p:sp>
      <p:sp>
        <p:nvSpPr>
          <p:cNvPr id="4" name="Téglalap 3"/>
          <p:cNvSpPr/>
          <p:nvPr/>
        </p:nvSpPr>
        <p:spPr>
          <a:xfrm>
            <a:off x="2310656" y="5733256"/>
            <a:ext cx="6149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Garamond" pitchFamily="18" charset="0"/>
              </a:rPr>
              <a:t>The </a:t>
            </a:r>
            <a:r>
              <a:rPr lang="hu-HU" dirty="0" err="1">
                <a:latin typeface="Garamond" pitchFamily="18" charset="0"/>
              </a:rPr>
              <a:t>new</a:t>
            </a:r>
            <a:r>
              <a:rPr lang="hu-HU" dirty="0">
                <a:latin typeface="Garamond" pitchFamily="18" charset="0"/>
              </a:rPr>
              <a:t> R&amp;D&amp;I policy </a:t>
            </a:r>
            <a:r>
              <a:rPr lang="hu-HU" dirty="0" err="1">
                <a:latin typeface="Garamond" pitchFamily="18" charset="0"/>
              </a:rPr>
              <a:t>in</a:t>
            </a:r>
            <a:r>
              <a:rPr lang="hu-HU" dirty="0">
                <a:latin typeface="Garamond" pitchFamily="18" charset="0"/>
              </a:rPr>
              <a:t> Hungary is </a:t>
            </a:r>
            <a:r>
              <a:rPr lang="hu-HU" dirty="0" err="1">
                <a:latin typeface="Garamond" pitchFamily="18" charset="0"/>
              </a:rPr>
              <a:t>still</a:t>
            </a:r>
            <a:r>
              <a:rPr lang="hu-HU" dirty="0">
                <a:latin typeface="Garamond" pitchFamily="18" charset="0"/>
              </a:rPr>
              <a:t> </a:t>
            </a:r>
            <a:r>
              <a:rPr lang="hu-HU" dirty="0" err="1">
                <a:latin typeface="Garamond" pitchFamily="18" charset="0"/>
              </a:rPr>
              <a:t>under</a:t>
            </a:r>
            <a:r>
              <a:rPr lang="hu-HU" dirty="0">
                <a:latin typeface="Garamond" pitchFamily="18" charset="0"/>
              </a:rPr>
              <a:t> </a:t>
            </a:r>
            <a:r>
              <a:rPr lang="hu-HU" dirty="0" err="1">
                <a:latin typeface="Garamond" pitchFamily="18" charset="0"/>
              </a:rPr>
              <a:t>preparation</a:t>
            </a:r>
            <a:r>
              <a:rPr lang="hu-HU" dirty="0">
                <a:latin typeface="Garamond" pitchFamily="18" charset="0"/>
              </a:rPr>
              <a:t>…</a:t>
            </a:r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5004048" y="5304804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887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911176" y="2276872"/>
            <a:ext cx="8244408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300" dirty="0">
                <a:latin typeface="Garamond" pitchFamily="18" charset="0"/>
              </a:rPr>
              <a:t>International </a:t>
            </a:r>
            <a:r>
              <a:rPr lang="hu-HU" sz="2300" dirty="0" err="1">
                <a:latin typeface="Garamond" pitchFamily="18" charset="0"/>
              </a:rPr>
              <a:t>challenges</a:t>
            </a:r>
            <a:r>
              <a:rPr lang="hu-HU" sz="2300" dirty="0">
                <a:latin typeface="Garamond" pitchFamily="18" charset="0"/>
              </a:rPr>
              <a:t> </a:t>
            </a:r>
          </a:p>
          <a:p>
            <a:r>
              <a:rPr lang="hu-HU" sz="2300" dirty="0">
                <a:latin typeface="Garamond" pitchFamily="18" charset="0"/>
              </a:rPr>
              <a:t>(</a:t>
            </a:r>
            <a:r>
              <a:rPr lang="hu-HU" sz="2300" dirty="0" err="1">
                <a:latin typeface="Garamond" pitchFamily="18" charset="0"/>
              </a:rPr>
              <a:t>to</a:t>
            </a:r>
            <a:r>
              <a:rPr lang="hu-HU" sz="2300" dirty="0">
                <a:latin typeface="Garamond" pitchFamily="18" charset="0"/>
              </a:rPr>
              <a:t> be </a:t>
            </a:r>
            <a:r>
              <a:rPr lang="hu-HU" sz="2300" dirty="0" err="1">
                <a:latin typeface="Garamond" pitchFamily="18" charset="0"/>
              </a:rPr>
              <a:t>discussed</a:t>
            </a:r>
            <a:r>
              <a:rPr lang="hu-HU" sz="2300" dirty="0">
                <a:latin typeface="Garamond" pitchFamily="18" charset="0"/>
              </a:rPr>
              <a:t> </a:t>
            </a:r>
            <a:r>
              <a:rPr lang="hu-HU" sz="2300" dirty="0" err="1">
                <a:latin typeface="Garamond" pitchFamily="18" charset="0"/>
              </a:rPr>
              <a:t>in</a:t>
            </a:r>
            <a:r>
              <a:rPr lang="hu-HU" sz="2300" dirty="0">
                <a:latin typeface="Garamond" pitchFamily="18" charset="0"/>
              </a:rPr>
              <a:t> </a:t>
            </a:r>
            <a:r>
              <a:rPr lang="hu-HU" sz="2300" dirty="0" err="1">
                <a:latin typeface="Garamond" pitchFamily="18" charset="0"/>
              </a:rPr>
              <a:t>details</a:t>
            </a:r>
            <a:r>
              <a:rPr lang="hu-HU" sz="2300" dirty="0">
                <a:latin typeface="Garamond" pitchFamily="18" charset="0"/>
              </a:rPr>
              <a:t> </a:t>
            </a:r>
            <a:r>
              <a:rPr lang="hu-HU" sz="2300" dirty="0" err="1">
                <a:latin typeface="Garamond" pitchFamily="18" charset="0"/>
              </a:rPr>
              <a:t>in</a:t>
            </a:r>
            <a:r>
              <a:rPr lang="hu-HU" sz="2300" dirty="0">
                <a:latin typeface="Garamond" pitchFamily="18" charset="0"/>
              </a:rPr>
              <a:t> Session 2):</a:t>
            </a:r>
          </a:p>
          <a:p>
            <a:endParaRPr lang="hu-HU" sz="2300" dirty="0">
              <a:latin typeface="Garamond" pitchFamily="18" charset="0"/>
            </a:endParaRPr>
          </a:p>
          <a:p>
            <a:r>
              <a:rPr lang="hu-HU" sz="2300" dirty="0">
                <a:latin typeface="Garamond" pitchFamily="18" charset="0"/>
              </a:rPr>
              <a:t>- </a:t>
            </a:r>
            <a:r>
              <a:rPr lang="hu-HU" sz="2300" dirty="0" err="1">
                <a:latin typeface="Garamond" pitchFamily="18" charset="0"/>
              </a:rPr>
              <a:t>Transition</a:t>
            </a:r>
            <a:r>
              <a:rPr lang="hu-HU" sz="2300" dirty="0">
                <a:latin typeface="Garamond" pitchFamily="18" charset="0"/>
              </a:rPr>
              <a:t> </a:t>
            </a:r>
            <a:r>
              <a:rPr lang="hu-HU" sz="2300" dirty="0" err="1">
                <a:latin typeface="Garamond" pitchFamily="18" charset="0"/>
              </a:rPr>
              <a:t>to</a:t>
            </a:r>
            <a:r>
              <a:rPr lang="hu-HU" sz="2300" dirty="0">
                <a:latin typeface="Garamond" pitchFamily="18" charset="0"/>
              </a:rPr>
              <a:t> Open Access (</a:t>
            </a:r>
            <a:r>
              <a:rPr lang="hu-HU" sz="2300" dirty="0" err="1">
                <a:latin typeface="Garamond" pitchFamily="18" charset="0"/>
              </a:rPr>
              <a:t>Academy</a:t>
            </a:r>
            <a:r>
              <a:rPr lang="hu-HU" sz="2300" dirty="0">
                <a:latin typeface="Garamond" pitchFamily="18" charset="0"/>
              </a:rPr>
              <a:t> </a:t>
            </a:r>
            <a:r>
              <a:rPr lang="hu-HU" sz="2300" dirty="0" err="1">
                <a:latin typeface="Garamond" pitchFamily="18" charset="0"/>
              </a:rPr>
              <a:t>mandate</a:t>
            </a:r>
            <a:r>
              <a:rPr lang="hu-HU" sz="2300" dirty="0">
                <a:latin typeface="Garamond" pitchFamily="18" charset="0"/>
              </a:rPr>
              <a:t>: 24 </a:t>
            </a:r>
            <a:r>
              <a:rPr lang="hu-HU" sz="2300" dirty="0" err="1">
                <a:latin typeface="Garamond" pitchFamily="18" charset="0"/>
              </a:rPr>
              <a:t>September</a:t>
            </a:r>
            <a:r>
              <a:rPr lang="hu-HU" sz="2300" dirty="0">
                <a:latin typeface="Garamond" pitchFamily="18" charset="0"/>
              </a:rPr>
              <a:t>, 2012)</a:t>
            </a:r>
          </a:p>
          <a:p>
            <a:r>
              <a:rPr lang="hu-HU" sz="2300" dirty="0">
                <a:latin typeface="Garamond" pitchFamily="18" charset="0"/>
              </a:rPr>
              <a:t>- </a:t>
            </a:r>
            <a:r>
              <a:rPr lang="hu-HU" sz="2300" dirty="0" err="1">
                <a:latin typeface="Garamond" pitchFamily="18" charset="0"/>
              </a:rPr>
              <a:t>Horizon</a:t>
            </a:r>
            <a:r>
              <a:rPr lang="hu-HU" sz="2300" dirty="0">
                <a:latin typeface="Garamond" pitchFamily="18" charset="0"/>
              </a:rPr>
              <a:t> 2020</a:t>
            </a:r>
          </a:p>
          <a:p>
            <a:endParaRPr lang="hu-HU" sz="28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113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1115615" y="548680"/>
            <a:ext cx="3730285" cy="3425564"/>
          </a:xfrm>
          <a:prstGeom prst="roundRect">
            <a:avLst/>
          </a:prstGeom>
          <a:solidFill>
            <a:srgbClr val="8E31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251518" y="1625412"/>
            <a:ext cx="3458477" cy="1077217"/>
          </a:xfrm>
          <a:prstGeom prst="rect">
            <a:avLst/>
          </a:prstGeom>
          <a:solidFill>
            <a:srgbClr val="8E3126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chemeClr val="bg1"/>
                </a:solidFill>
                <a:latin typeface="Garamond" pitchFamily="18" charset="0"/>
              </a:rPr>
              <a:t>MTA Public Body</a:t>
            </a:r>
          </a:p>
          <a:p>
            <a:pPr algn="ctr"/>
            <a:r>
              <a:rPr lang="hu-HU" sz="3200" b="1" dirty="0">
                <a:solidFill>
                  <a:schemeClr val="bg1"/>
                </a:solidFill>
                <a:latin typeface="Garamond" pitchFamily="18" charset="0"/>
              </a:rPr>
              <a:t>(„</a:t>
            </a:r>
            <a:r>
              <a:rPr lang="hu-HU" sz="3200" b="1" dirty="0" err="1">
                <a:solidFill>
                  <a:schemeClr val="bg1"/>
                </a:solidFill>
                <a:latin typeface="Garamond" pitchFamily="18" charset="0"/>
              </a:rPr>
              <a:t>learned</a:t>
            </a:r>
            <a:r>
              <a:rPr lang="hu-HU" sz="3200" b="1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hu-HU" sz="3200" b="1" dirty="0" err="1">
                <a:solidFill>
                  <a:schemeClr val="bg1"/>
                </a:solidFill>
                <a:latin typeface="Garamond" pitchFamily="18" charset="0"/>
              </a:rPr>
              <a:t>society</a:t>
            </a:r>
            <a:r>
              <a:rPr lang="hu-HU" sz="3200" b="1" dirty="0">
                <a:solidFill>
                  <a:schemeClr val="bg1"/>
                </a:solidFill>
                <a:latin typeface="Garamond" pitchFamily="18" charset="0"/>
              </a:rPr>
              <a:t>”)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5277464" y="555824"/>
            <a:ext cx="3726227" cy="3426192"/>
          </a:xfrm>
          <a:prstGeom prst="roundRect">
            <a:avLst/>
          </a:prstGeom>
          <a:solidFill>
            <a:srgbClr val="8E31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5502408" y="1625411"/>
            <a:ext cx="3449584" cy="1077217"/>
          </a:xfrm>
          <a:prstGeom prst="rect">
            <a:avLst/>
          </a:prstGeom>
          <a:solidFill>
            <a:srgbClr val="8E3126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chemeClr val="bg1"/>
                </a:solidFill>
                <a:latin typeface="Garamond" pitchFamily="18" charset="0"/>
              </a:rPr>
              <a:t>MTA Research Network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1115614" y="4728305"/>
            <a:ext cx="8028381" cy="2013063"/>
          </a:xfrm>
          <a:prstGeom prst="roundRect">
            <a:avLst/>
          </a:prstGeom>
          <a:solidFill>
            <a:srgbClr val="8E31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felé nyíl 8"/>
          <p:cNvSpPr/>
          <p:nvPr/>
        </p:nvSpPr>
        <p:spPr>
          <a:xfrm rot="10800000">
            <a:off x="2411760" y="3982016"/>
            <a:ext cx="718812" cy="760373"/>
          </a:xfrm>
          <a:prstGeom prst="downArrow">
            <a:avLst/>
          </a:prstGeom>
          <a:solidFill>
            <a:srgbClr val="8E312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felé nyíl 9"/>
          <p:cNvSpPr/>
          <p:nvPr/>
        </p:nvSpPr>
        <p:spPr>
          <a:xfrm rot="10800000">
            <a:off x="6867794" y="3967932"/>
            <a:ext cx="718812" cy="760373"/>
          </a:xfrm>
          <a:prstGeom prst="downArrow">
            <a:avLst/>
          </a:prstGeom>
          <a:solidFill>
            <a:srgbClr val="8E312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1933404" y="5160050"/>
            <a:ext cx="6392799" cy="1077219"/>
          </a:xfrm>
          <a:prstGeom prst="rect">
            <a:avLst/>
          </a:prstGeom>
          <a:solidFill>
            <a:srgbClr val="8E3126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chemeClr val="bg1"/>
                </a:solidFill>
                <a:latin typeface="Garamond" pitchFamily="18" charset="0"/>
              </a:rPr>
              <a:t>MTA </a:t>
            </a:r>
            <a:r>
              <a:rPr lang="hu-HU" sz="3200" b="1" dirty="0" err="1">
                <a:solidFill>
                  <a:schemeClr val="bg1"/>
                </a:solidFill>
                <a:latin typeface="Garamond" pitchFamily="18" charset="0"/>
              </a:rPr>
              <a:t>Secretariat</a:t>
            </a:r>
            <a:r>
              <a:rPr lang="hu-HU" sz="3200" b="1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hu-HU" sz="3200" b="1" dirty="0" err="1">
                <a:solidFill>
                  <a:schemeClr val="bg1"/>
                </a:solidFill>
                <a:latin typeface="Garamond" pitchFamily="18" charset="0"/>
              </a:rPr>
              <a:t>governed</a:t>
            </a:r>
            <a:r>
              <a:rPr lang="hu-HU" sz="3200" b="1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hu-HU" sz="3200" b="1" dirty="0" err="1">
                <a:solidFill>
                  <a:schemeClr val="bg1"/>
                </a:solidFill>
                <a:latin typeface="Garamond" pitchFamily="18" charset="0"/>
              </a:rPr>
              <a:t>by</a:t>
            </a:r>
            <a:r>
              <a:rPr lang="hu-HU" sz="3200" b="1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hu-HU" sz="3200" b="1" dirty="0" err="1">
                <a:solidFill>
                  <a:schemeClr val="bg1"/>
                </a:solidFill>
                <a:latin typeface="Garamond" pitchFamily="18" charset="0"/>
              </a:rPr>
              <a:t>the</a:t>
            </a:r>
            <a:r>
              <a:rPr lang="hu-HU" sz="3200" b="1" dirty="0">
                <a:solidFill>
                  <a:schemeClr val="bg1"/>
                </a:solidFill>
                <a:latin typeface="Garamond" pitchFamily="18" charset="0"/>
              </a:rPr>
              <a:t> Assembly and </a:t>
            </a:r>
            <a:r>
              <a:rPr lang="hu-HU" sz="3200" b="1" dirty="0" err="1">
                <a:solidFill>
                  <a:schemeClr val="bg1"/>
                </a:solidFill>
                <a:latin typeface="Garamond" pitchFamily="18" charset="0"/>
              </a:rPr>
              <a:t>the</a:t>
            </a:r>
            <a:r>
              <a:rPr lang="hu-HU" sz="3200" b="1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hu-HU" sz="3200" b="1" dirty="0" err="1">
                <a:solidFill>
                  <a:schemeClr val="bg1"/>
                </a:solidFill>
                <a:latin typeface="Garamond" pitchFamily="18" charset="0"/>
              </a:rPr>
              <a:t>President</a:t>
            </a:r>
            <a:endParaRPr lang="hu-HU" sz="32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953876" y="95330"/>
            <a:ext cx="8179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Garamond" pitchFamily="18" charset="0"/>
              </a:rPr>
              <a:t>The </a:t>
            </a:r>
            <a:r>
              <a:rPr lang="hu-HU" dirty="0" err="1">
                <a:latin typeface="Garamond" pitchFamily="18" charset="0"/>
              </a:rPr>
              <a:t>structure</a:t>
            </a:r>
            <a:r>
              <a:rPr lang="hu-HU" dirty="0">
                <a:latin typeface="Garamond" pitchFamily="18" charset="0"/>
              </a:rPr>
              <a:t> of </a:t>
            </a:r>
            <a:r>
              <a:rPr lang="hu-HU" dirty="0" err="1">
                <a:latin typeface="Garamond" pitchFamily="18" charset="0"/>
              </a:rPr>
              <a:t>the</a:t>
            </a:r>
            <a:r>
              <a:rPr lang="hu-HU" dirty="0">
                <a:latin typeface="Garamond" pitchFamily="18" charset="0"/>
              </a:rPr>
              <a:t> </a:t>
            </a:r>
            <a:r>
              <a:rPr lang="hu-HU" dirty="0" err="1">
                <a:latin typeface="Garamond" pitchFamily="18" charset="0"/>
              </a:rPr>
              <a:t>Hungarian</a:t>
            </a:r>
            <a:r>
              <a:rPr lang="hu-HU" dirty="0">
                <a:latin typeface="Garamond" pitchFamily="18" charset="0"/>
              </a:rPr>
              <a:t> </a:t>
            </a:r>
            <a:r>
              <a:rPr lang="hu-HU" dirty="0" err="1">
                <a:latin typeface="Garamond" pitchFamily="18" charset="0"/>
              </a:rPr>
              <a:t>Academy</a:t>
            </a:r>
            <a:r>
              <a:rPr lang="hu-HU" dirty="0">
                <a:latin typeface="Garamond" pitchFamily="18" charset="0"/>
              </a:rPr>
              <a:t> </a:t>
            </a:r>
            <a:r>
              <a:rPr lang="hu-HU" dirty="0" err="1">
                <a:latin typeface="Garamond" pitchFamily="18" charset="0"/>
              </a:rPr>
              <a:t>of</a:t>
            </a:r>
            <a:r>
              <a:rPr lang="hu-HU" dirty="0">
                <a:latin typeface="Garamond" pitchFamily="18" charset="0"/>
              </a:rPr>
              <a:t> </a:t>
            </a:r>
            <a:r>
              <a:rPr lang="hu-HU" dirty="0" err="1">
                <a:latin typeface="Garamond" pitchFamily="18" charset="0"/>
              </a:rPr>
              <a:t>Sciences</a:t>
            </a:r>
            <a:r>
              <a:rPr lang="hu-HU" dirty="0">
                <a:latin typeface="Garamond" pitchFamily="18" charset="0"/>
              </a:rPr>
              <a:t> is </a:t>
            </a:r>
            <a:r>
              <a:rPr lang="hu-HU" dirty="0" err="1">
                <a:latin typeface="Garamond" pitchFamily="18" charset="0"/>
              </a:rPr>
              <a:t>not</a:t>
            </a:r>
            <a:r>
              <a:rPr lang="hu-HU" dirty="0">
                <a:latin typeface="Garamond" pitchFamily="18" charset="0"/>
              </a:rPr>
              <a:t> </a:t>
            </a:r>
            <a:r>
              <a:rPr lang="hu-HU" dirty="0" err="1">
                <a:latin typeface="Garamond" pitchFamily="18" charset="0"/>
              </a:rPr>
              <a:t>unknown</a:t>
            </a:r>
            <a:r>
              <a:rPr lang="hu-HU" dirty="0">
                <a:latin typeface="Garamond" pitchFamily="18" charset="0"/>
              </a:rPr>
              <a:t> </a:t>
            </a:r>
            <a:r>
              <a:rPr lang="hu-HU" dirty="0" err="1">
                <a:latin typeface="Garamond" pitchFamily="18" charset="0"/>
              </a:rPr>
              <a:t>in</a:t>
            </a:r>
            <a:r>
              <a:rPr lang="hu-HU" dirty="0">
                <a:latin typeface="Garamond" pitchFamily="18" charset="0"/>
              </a:rPr>
              <a:t> </a:t>
            </a:r>
            <a:r>
              <a:rPr lang="hu-HU" dirty="0" err="1">
                <a:latin typeface="Garamond" pitchFamily="18" charset="0"/>
              </a:rPr>
              <a:t>Central</a:t>
            </a:r>
            <a:r>
              <a:rPr lang="hu-HU" dirty="0">
                <a:latin typeface="Garamond" pitchFamily="18" charset="0"/>
              </a:rPr>
              <a:t> Europe: </a:t>
            </a:r>
          </a:p>
        </p:txBody>
      </p:sp>
    </p:spTree>
    <p:extLst>
      <p:ext uri="{BB962C8B-B14F-4D97-AF65-F5344CB8AC3E}">
        <p14:creationId xmlns:p14="http://schemas.microsoft.com/office/powerpoint/2010/main" val="3496192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7624" y="1880828"/>
            <a:ext cx="7437512" cy="4248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sz="3600" b="1" dirty="0">
              <a:solidFill>
                <a:srgbClr val="5E0000"/>
              </a:solidFill>
              <a:latin typeface="Garamond" pitchFamily="18" charset="0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hu-HU" sz="36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MTA </a:t>
            </a:r>
            <a:br>
              <a:rPr lang="hu-HU" sz="36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</a:br>
            <a:r>
              <a:rPr lang="hu-HU" sz="3600" b="1" dirty="0" err="1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as</a:t>
            </a:r>
            <a:r>
              <a:rPr lang="hu-HU" sz="36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 a  </a:t>
            </a:r>
            <a:br>
              <a:rPr lang="hu-HU" sz="36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</a:br>
            <a:r>
              <a:rPr lang="hu-HU" sz="36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„</a:t>
            </a:r>
            <a:r>
              <a:rPr lang="hu-HU" sz="3600" b="1" dirty="0" err="1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public</a:t>
            </a:r>
            <a:r>
              <a:rPr lang="hu-HU" sz="36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 body”</a:t>
            </a:r>
            <a:br>
              <a:rPr lang="hu-HU" sz="36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</a:br>
            <a:r>
              <a:rPr lang="hu-HU" sz="3600" b="1" dirty="0" err="1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or</a:t>
            </a:r>
            <a:r>
              <a:rPr lang="hu-HU" sz="36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 </a:t>
            </a:r>
            <a:br>
              <a:rPr lang="hu-HU" sz="36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</a:br>
            <a:r>
              <a:rPr lang="hu-HU" sz="36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„</a:t>
            </a:r>
            <a:r>
              <a:rPr lang="hu-HU" sz="3600" b="1" dirty="0" err="1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learned</a:t>
            </a:r>
            <a:r>
              <a:rPr lang="hu-HU" sz="36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 </a:t>
            </a:r>
            <a:r>
              <a:rPr lang="hu-HU" sz="3600" b="1" dirty="0" err="1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society</a:t>
            </a:r>
            <a:r>
              <a:rPr lang="hu-HU" sz="36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827661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519064" y="61067"/>
            <a:ext cx="7293496" cy="84765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err="1">
                <a:solidFill>
                  <a:srgbClr val="5E0000"/>
                </a:solidFill>
                <a:latin typeface="Garamond" pitchFamily="18" charset="0"/>
              </a:rPr>
              <a:t>Affiliation</a:t>
            </a:r>
            <a:r>
              <a:rPr lang="hu-HU" sz="3600" b="1" dirty="0">
                <a:solidFill>
                  <a:srgbClr val="5E0000"/>
                </a:solidFill>
                <a:latin typeface="Garamond" pitchFamily="18" charset="0"/>
              </a:rPr>
              <a:t> of </a:t>
            </a:r>
            <a:r>
              <a:rPr lang="hu-HU" sz="3600" b="1" dirty="0" err="1">
                <a:solidFill>
                  <a:srgbClr val="5E0000"/>
                </a:solidFill>
                <a:latin typeface="Garamond" pitchFamily="18" charset="0"/>
              </a:rPr>
              <a:t>the</a:t>
            </a:r>
            <a:r>
              <a:rPr lang="hu-HU" sz="3600" b="1" dirty="0">
                <a:solidFill>
                  <a:srgbClr val="5E0000"/>
                </a:solidFill>
                <a:latin typeface="Garamond" pitchFamily="18" charset="0"/>
              </a:rPr>
              <a:t> </a:t>
            </a:r>
            <a:r>
              <a:rPr lang="hu-HU" sz="3600" b="1" dirty="0" err="1">
                <a:solidFill>
                  <a:srgbClr val="5E0000"/>
                </a:solidFill>
                <a:latin typeface="Garamond" pitchFamily="18" charset="0"/>
              </a:rPr>
              <a:t>members</a:t>
            </a:r>
            <a:r>
              <a:rPr lang="hu-HU" sz="3600" b="1" dirty="0">
                <a:solidFill>
                  <a:srgbClr val="5E0000"/>
                </a:solidFill>
                <a:latin typeface="Garamond" pitchFamily="18" charset="0"/>
              </a:rPr>
              <a:t> </a:t>
            </a:r>
            <a:r>
              <a:rPr lang="hu-HU" sz="3600" b="1" dirty="0" err="1">
                <a:solidFill>
                  <a:srgbClr val="5E0000"/>
                </a:solidFill>
                <a:latin typeface="Garamond" pitchFamily="18" charset="0"/>
              </a:rPr>
              <a:t>of</a:t>
            </a:r>
            <a:r>
              <a:rPr lang="hu-HU" sz="3600" b="1" dirty="0">
                <a:solidFill>
                  <a:srgbClr val="5E0000"/>
                </a:solidFill>
                <a:latin typeface="Garamond" pitchFamily="18" charset="0"/>
              </a:rPr>
              <a:t> </a:t>
            </a:r>
            <a:r>
              <a:rPr lang="hu-HU" sz="3600" b="1" dirty="0" err="1">
                <a:solidFill>
                  <a:srgbClr val="5E0000"/>
                </a:solidFill>
                <a:latin typeface="Garamond" pitchFamily="18" charset="0"/>
              </a:rPr>
              <a:t>the</a:t>
            </a:r>
            <a:r>
              <a:rPr lang="hu-HU" sz="3600" b="1" dirty="0">
                <a:solidFill>
                  <a:srgbClr val="5E0000"/>
                </a:solidFill>
                <a:latin typeface="Garamond" pitchFamily="18" charset="0"/>
              </a:rPr>
              <a:t> </a:t>
            </a:r>
            <a:r>
              <a:rPr lang="hu-HU" sz="3600" b="1" dirty="0" err="1">
                <a:solidFill>
                  <a:srgbClr val="5E0000"/>
                </a:solidFill>
                <a:latin typeface="Garamond" pitchFamily="18" charset="0"/>
              </a:rPr>
              <a:t>public</a:t>
            </a:r>
            <a:r>
              <a:rPr lang="hu-HU" sz="3600" b="1" dirty="0">
                <a:solidFill>
                  <a:srgbClr val="5E0000"/>
                </a:solidFill>
                <a:latin typeface="Garamond" pitchFamily="18" charset="0"/>
              </a:rPr>
              <a:t> body of </a:t>
            </a:r>
            <a:r>
              <a:rPr lang="hu-HU" sz="3600" b="1" dirty="0" err="1">
                <a:solidFill>
                  <a:srgbClr val="5E0000"/>
                </a:solidFill>
                <a:latin typeface="Garamond" pitchFamily="18" charset="0"/>
              </a:rPr>
              <a:t>the</a:t>
            </a:r>
            <a:r>
              <a:rPr lang="hu-HU" sz="3600" b="1" dirty="0">
                <a:solidFill>
                  <a:srgbClr val="5E0000"/>
                </a:solidFill>
                <a:latin typeface="Garamond" pitchFamily="18" charset="0"/>
              </a:rPr>
              <a:t> </a:t>
            </a:r>
            <a:r>
              <a:rPr lang="hu-HU" sz="3600" b="1" dirty="0" err="1">
                <a:solidFill>
                  <a:srgbClr val="5E0000"/>
                </a:solidFill>
                <a:latin typeface="Garamond" pitchFamily="18" charset="0"/>
              </a:rPr>
              <a:t>Hungarian</a:t>
            </a:r>
            <a:r>
              <a:rPr lang="hu-HU" sz="3600" b="1" dirty="0">
                <a:solidFill>
                  <a:srgbClr val="5E0000"/>
                </a:solidFill>
                <a:latin typeface="Garamond" pitchFamily="18" charset="0"/>
              </a:rPr>
              <a:t> </a:t>
            </a:r>
            <a:r>
              <a:rPr lang="hu-HU" sz="3600" b="1" dirty="0" err="1">
                <a:solidFill>
                  <a:srgbClr val="5E0000"/>
                </a:solidFill>
                <a:latin typeface="Garamond" pitchFamily="18" charset="0"/>
              </a:rPr>
              <a:t>Academy</a:t>
            </a:r>
            <a:r>
              <a:rPr lang="hu-HU" sz="3600" b="1" dirty="0">
                <a:solidFill>
                  <a:srgbClr val="5E0000"/>
                </a:solidFill>
                <a:latin typeface="Garamond" pitchFamily="18" charset="0"/>
              </a:rPr>
              <a:t> </a:t>
            </a:r>
            <a:r>
              <a:rPr lang="hu-HU" sz="3600" b="1" dirty="0" err="1">
                <a:solidFill>
                  <a:srgbClr val="5E0000"/>
                </a:solidFill>
                <a:latin typeface="Garamond" pitchFamily="18" charset="0"/>
              </a:rPr>
              <a:t>of</a:t>
            </a:r>
            <a:r>
              <a:rPr lang="hu-HU" sz="3600" b="1" dirty="0">
                <a:solidFill>
                  <a:srgbClr val="5E0000"/>
                </a:solidFill>
                <a:latin typeface="Garamond" pitchFamily="18" charset="0"/>
              </a:rPr>
              <a:t> </a:t>
            </a:r>
            <a:r>
              <a:rPr lang="hu-HU" sz="3600" b="1" dirty="0" err="1">
                <a:solidFill>
                  <a:srgbClr val="5E0000"/>
                </a:solidFill>
                <a:latin typeface="Garamond" pitchFamily="18" charset="0"/>
              </a:rPr>
              <a:t>Sciences</a:t>
            </a:r>
            <a:endParaRPr lang="hu-HU" sz="3600" b="1" dirty="0">
              <a:solidFill>
                <a:srgbClr val="5E0000"/>
              </a:solidFill>
              <a:latin typeface="Garamond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0" y="908720"/>
            <a:ext cx="755293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1"/>
          <p:cNvSpPr txBox="1">
            <a:spLocks noChangeArrowheads="1"/>
          </p:cNvSpPr>
          <p:nvPr/>
        </p:nvSpPr>
        <p:spPr bwMode="auto">
          <a:xfrm>
            <a:off x="6616351" y="1372884"/>
            <a:ext cx="2259336" cy="48705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u-HU" sz="1600" b="1" dirty="0">
                <a:latin typeface="Garamond" pitchFamily="18" charset="0"/>
              </a:rPr>
              <a:t>MTA </a:t>
            </a:r>
            <a:r>
              <a:rPr lang="hu-HU" sz="1600" b="1" dirty="0" err="1">
                <a:latin typeface="Garamond" pitchFamily="18" charset="0"/>
              </a:rPr>
              <a:t>research</a:t>
            </a:r>
            <a:r>
              <a:rPr lang="hu-HU" sz="1600" b="1" dirty="0">
                <a:latin typeface="Garamond" pitchFamily="18" charset="0"/>
              </a:rPr>
              <a:t> </a:t>
            </a:r>
            <a:r>
              <a:rPr lang="hu-HU" sz="1600" b="1" dirty="0" err="1">
                <a:latin typeface="Garamond" pitchFamily="18" charset="0"/>
              </a:rPr>
              <a:t>network</a:t>
            </a:r>
            <a:endParaRPr lang="hu-HU" sz="1600" b="1" dirty="0">
              <a:latin typeface="Garamond" pitchFamily="18" charset="0"/>
            </a:endParaRPr>
          </a:p>
          <a:p>
            <a:pPr eaLnBrk="1" hangingPunct="1">
              <a:defRPr/>
            </a:pPr>
            <a:endParaRPr lang="hu-HU" sz="1700" b="1" dirty="0">
              <a:latin typeface="Garamond" pitchFamily="18" charset="0"/>
            </a:endParaRPr>
          </a:p>
          <a:p>
            <a:pPr eaLnBrk="1" hangingPunct="1">
              <a:defRPr/>
            </a:pPr>
            <a:r>
              <a:rPr lang="hu-HU" sz="1600" b="1" dirty="0" err="1">
                <a:latin typeface="Garamond" pitchFamily="18" charset="0"/>
              </a:rPr>
              <a:t>Universities</a:t>
            </a:r>
            <a:endParaRPr lang="hu-HU" sz="1600" b="1" dirty="0">
              <a:latin typeface="Garamond" pitchFamily="18" charset="0"/>
            </a:endParaRPr>
          </a:p>
          <a:p>
            <a:pPr eaLnBrk="1" hangingPunct="1">
              <a:defRPr/>
            </a:pPr>
            <a:endParaRPr lang="hu-HU" sz="1700" b="1" dirty="0">
              <a:latin typeface="Garamond" pitchFamily="18" charset="0"/>
            </a:endParaRPr>
          </a:p>
          <a:p>
            <a:pPr eaLnBrk="1" hangingPunct="1">
              <a:defRPr/>
            </a:pPr>
            <a:r>
              <a:rPr lang="hu-HU" sz="1600" b="1" dirty="0" err="1">
                <a:latin typeface="Garamond" pitchFamily="18" charset="0"/>
              </a:rPr>
              <a:t>High</a:t>
            </a:r>
            <a:r>
              <a:rPr lang="hu-HU" sz="1600" b="1" dirty="0">
                <a:latin typeface="Garamond" pitchFamily="18" charset="0"/>
              </a:rPr>
              <a:t> </a:t>
            </a:r>
            <a:r>
              <a:rPr lang="hu-HU" sz="1600" b="1" dirty="0" err="1">
                <a:latin typeface="Garamond" pitchFamily="18" charset="0"/>
              </a:rPr>
              <a:t>Schools</a:t>
            </a:r>
            <a:endParaRPr lang="hu-HU" sz="1600" b="1" dirty="0">
              <a:latin typeface="Garamond" pitchFamily="18" charset="0"/>
            </a:endParaRPr>
          </a:p>
          <a:p>
            <a:pPr eaLnBrk="1" hangingPunct="1">
              <a:defRPr/>
            </a:pPr>
            <a:endParaRPr lang="hu-HU" sz="1700" b="1" dirty="0">
              <a:latin typeface="Garamond" pitchFamily="18" charset="0"/>
            </a:endParaRPr>
          </a:p>
          <a:p>
            <a:pPr eaLnBrk="1" hangingPunct="1">
              <a:defRPr/>
            </a:pPr>
            <a:r>
              <a:rPr lang="hu-HU" sz="1600" b="1" dirty="0">
                <a:latin typeface="Garamond" pitchFamily="18" charset="0"/>
              </a:rPr>
              <a:t>Health</a:t>
            </a:r>
          </a:p>
          <a:p>
            <a:pPr eaLnBrk="1" hangingPunct="1">
              <a:defRPr/>
            </a:pPr>
            <a:endParaRPr lang="hu-HU" sz="1600" b="1" dirty="0">
              <a:latin typeface="Garamond" pitchFamily="18" charset="0"/>
            </a:endParaRPr>
          </a:p>
          <a:p>
            <a:pPr eaLnBrk="1" hangingPunct="1">
              <a:defRPr/>
            </a:pPr>
            <a:r>
              <a:rPr lang="hu-HU" sz="1600" b="1" dirty="0">
                <a:latin typeface="Garamond" pitchFamily="18" charset="0"/>
              </a:rPr>
              <a:t>Public </a:t>
            </a:r>
            <a:r>
              <a:rPr lang="hu-HU" sz="1600" b="1" dirty="0" err="1">
                <a:latin typeface="Garamond" pitchFamily="18" charset="0"/>
              </a:rPr>
              <a:t>collections</a:t>
            </a:r>
            <a:endParaRPr lang="hu-HU" sz="1600" b="1" dirty="0">
              <a:latin typeface="Garamond" pitchFamily="18" charset="0"/>
            </a:endParaRPr>
          </a:p>
          <a:p>
            <a:pPr eaLnBrk="1" hangingPunct="1">
              <a:defRPr/>
            </a:pPr>
            <a:endParaRPr lang="hu-HU" sz="1700" b="1" dirty="0">
              <a:latin typeface="Garamond" pitchFamily="18" charset="0"/>
            </a:endParaRPr>
          </a:p>
          <a:p>
            <a:pPr eaLnBrk="1" hangingPunct="1">
              <a:defRPr/>
            </a:pPr>
            <a:r>
              <a:rPr lang="hu-HU" sz="1600" b="1" dirty="0" err="1">
                <a:latin typeface="Garamond" pitchFamily="18" charset="0"/>
              </a:rPr>
              <a:t>Polity</a:t>
            </a:r>
            <a:endParaRPr lang="hu-HU" sz="1600" b="1" dirty="0">
              <a:latin typeface="Garamond" pitchFamily="18" charset="0"/>
            </a:endParaRPr>
          </a:p>
          <a:p>
            <a:pPr eaLnBrk="1" hangingPunct="1">
              <a:defRPr/>
            </a:pPr>
            <a:endParaRPr lang="hu-HU" sz="1700" b="1" dirty="0">
              <a:latin typeface="Garamond" pitchFamily="18" charset="0"/>
            </a:endParaRPr>
          </a:p>
          <a:p>
            <a:pPr eaLnBrk="1" hangingPunct="1">
              <a:defRPr/>
            </a:pPr>
            <a:r>
              <a:rPr lang="hu-HU" sz="1600" b="1" dirty="0" err="1">
                <a:latin typeface="Garamond" pitchFamily="18" charset="0"/>
              </a:rPr>
              <a:t>Other</a:t>
            </a:r>
            <a:r>
              <a:rPr lang="hu-HU" sz="1600" b="1" dirty="0">
                <a:latin typeface="Garamond" pitchFamily="18" charset="0"/>
              </a:rPr>
              <a:t> </a:t>
            </a:r>
            <a:r>
              <a:rPr lang="hu-HU" sz="1600" b="1" dirty="0" err="1">
                <a:latin typeface="Garamond" pitchFamily="18" charset="0"/>
              </a:rPr>
              <a:t>research</a:t>
            </a:r>
            <a:r>
              <a:rPr lang="hu-HU" sz="1600" b="1" dirty="0">
                <a:latin typeface="Garamond" pitchFamily="18" charset="0"/>
              </a:rPr>
              <a:t> </a:t>
            </a:r>
            <a:r>
              <a:rPr lang="hu-HU" sz="1600" b="1" dirty="0" err="1">
                <a:latin typeface="Garamond" pitchFamily="18" charset="0"/>
              </a:rPr>
              <a:t>insitutes</a:t>
            </a:r>
            <a:endParaRPr lang="hu-HU" sz="1600" b="1" dirty="0">
              <a:latin typeface="Garamond" pitchFamily="18" charset="0"/>
            </a:endParaRPr>
          </a:p>
          <a:p>
            <a:pPr eaLnBrk="1" hangingPunct="1">
              <a:defRPr/>
            </a:pPr>
            <a:endParaRPr lang="hu-HU" b="1" dirty="0">
              <a:latin typeface="Garamond" pitchFamily="18" charset="0"/>
            </a:endParaRPr>
          </a:p>
          <a:p>
            <a:pPr eaLnBrk="1" hangingPunct="1">
              <a:defRPr/>
            </a:pPr>
            <a:r>
              <a:rPr lang="hu-HU" sz="1600" b="1" dirty="0" err="1">
                <a:latin typeface="Garamond" pitchFamily="18" charset="0"/>
              </a:rPr>
              <a:t>Company</a:t>
            </a:r>
            <a:endParaRPr lang="hu-HU" sz="1600" b="1" dirty="0">
              <a:latin typeface="Garamond" pitchFamily="18" charset="0"/>
            </a:endParaRPr>
          </a:p>
          <a:p>
            <a:pPr eaLnBrk="1" hangingPunct="1">
              <a:defRPr/>
            </a:pPr>
            <a:endParaRPr lang="hu-HU" b="1" dirty="0">
              <a:latin typeface="Garamond" pitchFamily="18" charset="0"/>
            </a:endParaRPr>
          </a:p>
          <a:p>
            <a:pPr eaLnBrk="1" hangingPunct="1">
              <a:defRPr/>
            </a:pPr>
            <a:r>
              <a:rPr lang="hu-HU" sz="1600" b="1" dirty="0" err="1">
                <a:latin typeface="Garamond" pitchFamily="18" charset="0"/>
              </a:rPr>
              <a:t>Senior</a:t>
            </a:r>
            <a:r>
              <a:rPr lang="hu-HU" sz="1600" b="1" dirty="0">
                <a:latin typeface="Garamond" pitchFamily="18" charset="0"/>
              </a:rPr>
              <a:t> Citizen</a:t>
            </a:r>
          </a:p>
          <a:p>
            <a:pPr eaLnBrk="1" hangingPunct="1">
              <a:defRPr/>
            </a:pPr>
            <a:endParaRPr lang="hu-HU" sz="1600" b="1" dirty="0">
              <a:latin typeface="Garamond" pitchFamily="18" charset="0"/>
            </a:endParaRPr>
          </a:p>
          <a:p>
            <a:pPr eaLnBrk="1" hangingPunct="1">
              <a:defRPr/>
            </a:pPr>
            <a:r>
              <a:rPr lang="hu-HU" sz="1600" b="1" dirty="0" err="1">
                <a:latin typeface="Garamond" pitchFamily="18" charset="0"/>
              </a:rPr>
              <a:t>Other</a:t>
            </a:r>
            <a:endParaRPr lang="hu-HU" sz="1600" b="1" dirty="0">
              <a:latin typeface="Garamond" pitchFamily="18" charset="0"/>
            </a:endParaRPr>
          </a:p>
        </p:txBody>
      </p:sp>
      <p:sp>
        <p:nvSpPr>
          <p:cNvPr id="5" name="Szövegdoboz 1"/>
          <p:cNvSpPr txBox="1">
            <a:spLocks noChangeArrowheads="1"/>
          </p:cNvSpPr>
          <p:nvPr/>
        </p:nvSpPr>
        <p:spPr bwMode="auto">
          <a:xfrm>
            <a:off x="1295150" y="6341258"/>
            <a:ext cx="73989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hu-HU" sz="2000" b="1" dirty="0">
                <a:solidFill>
                  <a:srgbClr val="5E5848"/>
                </a:solidFill>
                <a:latin typeface="Garamond" pitchFamily="18" charset="0"/>
              </a:rPr>
              <a:t>Total</a:t>
            </a:r>
            <a:r>
              <a:rPr lang="hu-HU" dirty="0">
                <a:latin typeface="Garamond" pitchFamily="18" charset="0"/>
              </a:rPr>
              <a:t> </a:t>
            </a:r>
            <a:r>
              <a:rPr lang="hu-HU" sz="2000" b="1" dirty="0" err="1">
                <a:solidFill>
                  <a:srgbClr val="5E5848"/>
                </a:solidFill>
                <a:latin typeface="Garamond" pitchFamily="18" charset="0"/>
              </a:rPr>
              <a:t>number</a:t>
            </a:r>
            <a:r>
              <a:rPr lang="hu-HU" sz="2000" b="1" dirty="0">
                <a:solidFill>
                  <a:srgbClr val="5E5848"/>
                </a:solidFill>
                <a:latin typeface="Garamond" pitchFamily="18" charset="0"/>
              </a:rPr>
              <a:t> of MTA Public Body </a:t>
            </a:r>
            <a:r>
              <a:rPr lang="hu-HU" sz="2000" b="1" dirty="0" err="1">
                <a:solidFill>
                  <a:srgbClr val="5E5848"/>
                </a:solidFill>
                <a:latin typeface="Garamond" pitchFamily="18" charset="0"/>
              </a:rPr>
              <a:t>Members</a:t>
            </a:r>
            <a:r>
              <a:rPr lang="hu-HU" sz="2000" b="1" dirty="0">
                <a:solidFill>
                  <a:srgbClr val="5E5848"/>
                </a:solidFill>
                <a:latin typeface="Garamond" pitchFamily="18" charset="0"/>
              </a:rPr>
              <a:t> is </a:t>
            </a:r>
            <a:r>
              <a:rPr lang="hu-HU" sz="2000" b="1" dirty="0" err="1">
                <a:solidFill>
                  <a:srgbClr val="5E5848"/>
                </a:solidFill>
                <a:latin typeface="Garamond" pitchFamily="18" charset="0"/>
              </a:rPr>
              <a:t>appr</a:t>
            </a:r>
            <a:r>
              <a:rPr lang="hu-HU" sz="2000" b="1" dirty="0">
                <a:solidFill>
                  <a:srgbClr val="5E5848"/>
                </a:solidFill>
                <a:latin typeface="Garamond" pitchFamily="18" charset="0"/>
              </a:rPr>
              <a:t>. 15 </a:t>
            </a:r>
            <a:r>
              <a:rPr lang="hu-HU" sz="2000" b="1" dirty="0" err="1">
                <a:solidFill>
                  <a:srgbClr val="5E5848"/>
                </a:solidFill>
                <a:latin typeface="Garamond" pitchFamily="18" charset="0"/>
              </a:rPr>
              <a:t>thousands</a:t>
            </a:r>
            <a:endParaRPr lang="hu-HU" sz="2000" b="1" dirty="0">
              <a:solidFill>
                <a:srgbClr val="5E5848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37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18701254"/>
              </p:ext>
            </p:extLst>
          </p:nvPr>
        </p:nvGraphicFramePr>
        <p:xfrm>
          <a:off x="951127" y="3032124"/>
          <a:ext cx="4850391" cy="3803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zövegdoboz 2"/>
          <p:cNvSpPr txBox="1">
            <a:spLocks noChangeArrowheads="1"/>
          </p:cNvSpPr>
          <p:nvPr/>
        </p:nvSpPr>
        <p:spPr bwMode="auto">
          <a:xfrm>
            <a:off x="6297724" y="3356992"/>
            <a:ext cx="270170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u-HU" sz="1400" i="1" dirty="0">
                <a:latin typeface="Garamond" pitchFamily="18" charset="0"/>
              </a:rPr>
              <a:t>   </a:t>
            </a:r>
            <a:r>
              <a:rPr lang="en-US" sz="1400" i="1" dirty="0">
                <a:latin typeface="Garamond" pitchFamily="18" charset="0"/>
              </a:rPr>
              <a:t>I.</a:t>
            </a:r>
            <a:r>
              <a:rPr lang="hu-HU" sz="1400" i="1" dirty="0">
                <a:latin typeface="Garamond" pitchFamily="18" charset="0"/>
              </a:rPr>
              <a:t>     </a:t>
            </a:r>
            <a:r>
              <a:rPr lang="en-US" sz="1400" i="1" dirty="0">
                <a:latin typeface="Garamond" pitchFamily="18" charset="0"/>
              </a:rPr>
              <a:t>Section of Linguistics and </a:t>
            </a:r>
            <a:endParaRPr lang="hu-HU" sz="1400" i="1" dirty="0">
              <a:latin typeface="Garamond" pitchFamily="18" charset="0"/>
            </a:endParaRPr>
          </a:p>
          <a:p>
            <a:pPr eaLnBrk="1" hangingPunct="1">
              <a:defRPr/>
            </a:pPr>
            <a:r>
              <a:rPr lang="hu-HU" sz="1400" i="1" dirty="0">
                <a:latin typeface="Garamond" pitchFamily="18" charset="0"/>
              </a:rPr>
              <a:t>          </a:t>
            </a:r>
            <a:r>
              <a:rPr lang="en-US" sz="1400" i="1" dirty="0">
                <a:latin typeface="Garamond" pitchFamily="18" charset="0"/>
              </a:rPr>
              <a:t>Literary Scholarship </a:t>
            </a:r>
          </a:p>
          <a:p>
            <a:pPr eaLnBrk="1" hangingPunct="1">
              <a:defRPr/>
            </a:pPr>
            <a:r>
              <a:rPr lang="hu-HU" sz="1400" i="1" dirty="0">
                <a:latin typeface="Garamond" pitchFamily="18" charset="0"/>
              </a:rPr>
              <a:t>  </a:t>
            </a:r>
            <a:r>
              <a:rPr lang="en-US" sz="1400" i="1" dirty="0">
                <a:latin typeface="Garamond" pitchFamily="18" charset="0"/>
              </a:rPr>
              <a:t>II.</a:t>
            </a:r>
            <a:r>
              <a:rPr lang="hu-HU" sz="1400" i="1" dirty="0">
                <a:latin typeface="Garamond" pitchFamily="18" charset="0"/>
              </a:rPr>
              <a:t>    </a:t>
            </a:r>
            <a:r>
              <a:rPr lang="en-US" sz="1400" i="1" dirty="0">
                <a:latin typeface="Garamond" pitchFamily="18" charset="0"/>
              </a:rPr>
              <a:t>Section of Philosophy and </a:t>
            </a:r>
            <a:endParaRPr lang="hu-HU" sz="1400" i="1" dirty="0">
              <a:latin typeface="Garamond" pitchFamily="18" charset="0"/>
            </a:endParaRPr>
          </a:p>
          <a:p>
            <a:pPr eaLnBrk="1" hangingPunct="1">
              <a:defRPr/>
            </a:pPr>
            <a:r>
              <a:rPr lang="hu-HU" sz="1400" i="1" dirty="0">
                <a:latin typeface="Garamond" pitchFamily="18" charset="0"/>
              </a:rPr>
              <a:t>          </a:t>
            </a:r>
            <a:r>
              <a:rPr lang="en-US" sz="1400" i="1" dirty="0">
                <a:latin typeface="Garamond" pitchFamily="18" charset="0"/>
              </a:rPr>
              <a:t>Historical Sciences </a:t>
            </a:r>
          </a:p>
          <a:p>
            <a:pPr eaLnBrk="1" hangingPunct="1">
              <a:defRPr/>
            </a:pPr>
            <a:r>
              <a:rPr lang="hu-HU" sz="1400" i="1" dirty="0">
                <a:latin typeface="Garamond" pitchFamily="18" charset="0"/>
              </a:rPr>
              <a:t> </a:t>
            </a:r>
            <a:r>
              <a:rPr lang="en-US" sz="1400" i="1" dirty="0">
                <a:latin typeface="Garamond" pitchFamily="18" charset="0"/>
              </a:rPr>
              <a:t>III. </a:t>
            </a:r>
            <a:r>
              <a:rPr lang="hu-HU" sz="1400" i="1" dirty="0">
                <a:latin typeface="Garamond" pitchFamily="18" charset="0"/>
              </a:rPr>
              <a:t>   </a:t>
            </a:r>
            <a:r>
              <a:rPr lang="en-US" sz="1400" i="1" dirty="0">
                <a:latin typeface="Garamond" pitchFamily="18" charset="0"/>
              </a:rPr>
              <a:t>Section of Mathematics </a:t>
            </a:r>
          </a:p>
          <a:p>
            <a:pPr eaLnBrk="1" hangingPunct="1">
              <a:defRPr/>
            </a:pPr>
            <a:r>
              <a:rPr lang="hu-HU" sz="1400" i="1" dirty="0">
                <a:latin typeface="Garamond" pitchFamily="18" charset="0"/>
              </a:rPr>
              <a:t> </a:t>
            </a:r>
            <a:r>
              <a:rPr lang="en-US" sz="1400" i="1" dirty="0">
                <a:latin typeface="Garamond" pitchFamily="18" charset="0"/>
              </a:rPr>
              <a:t>IV. </a:t>
            </a:r>
            <a:r>
              <a:rPr lang="hu-HU" sz="1400" i="1" dirty="0">
                <a:latin typeface="Garamond" pitchFamily="18" charset="0"/>
              </a:rPr>
              <a:t>   </a:t>
            </a:r>
            <a:r>
              <a:rPr lang="en-US" sz="1400" i="1" dirty="0">
                <a:latin typeface="Garamond" pitchFamily="18" charset="0"/>
              </a:rPr>
              <a:t>Section of Agricultural Sciences </a:t>
            </a:r>
          </a:p>
          <a:p>
            <a:pPr eaLnBrk="1" hangingPunct="1">
              <a:defRPr/>
            </a:pPr>
            <a:r>
              <a:rPr lang="hu-HU" sz="1400" i="1" dirty="0">
                <a:latin typeface="Garamond" pitchFamily="18" charset="0"/>
              </a:rPr>
              <a:t>  </a:t>
            </a:r>
            <a:r>
              <a:rPr lang="en-US" sz="1400" i="1" dirty="0">
                <a:latin typeface="Garamond" pitchFamily="18" charset="0"/>
              </a:rPr>
              <a:t>V. </a:t>
            </a:r>
            <a:r>
              <a:rPr lang="hu-HU" sz="1400" i="1" dirty="0">
                <a:latin typeface="Garamond" pitchFamily="18" charset="0"/>
              </a:rPr>
              <a:t>   </a:t>
            </a:r>
            <a:r>
              <a:rPr lang="en-US" sz="1400" i="1" dirty="0">
                <a:latin typeface="Garamond" pitchFamily="18" charset="0"/>
              </a:rPr>
              <a:t>Section of Medical Sciences </a:t>
            </a:r>
          </a:p>
          <a:p>
            <a:pPr eaLnBrk="1" hangingPunct="1">
              <a:defRPr/>
            </a:pPr>
            <a:r>
              <a:rPr lang="hu-HU" sz="1400" i="1" dirty="0">
                <a:latin typeface="Garamond" pitchFamily="18" charset="0"/>
              </a:rPr>
              <a:t> </a:t>
            </a:r>
            <a:r>
              <a:rPr lang="en-US" sz="1400" i="1" dirty="0">
                <a:latin typeface="Garamond" pitchFamily="18" charset="0"/>
              </a:rPr>
              <a:t>VI. </a:t>
            </a:r>
            <a:r>
              <a:rPr lang="hu-HU" sz="1400" i="1" dirty="0">
                <a:latin typeface="Garamond" pitchFamily="18" charset="0"/>
              </a:rPr>
              <a:t>   </a:t>
            </a:r>
            <a:r>
              <a:rPr lang="en-US" sz="1400" i="1" dirty="0">
                <a:latin typeface="Garamond" pitchFamily="18" charset="0"/>
              </a:rPr>
              <a:t>Section of Engineering Sciences </a:t>
            </a:r>
          </a:p>
          <a:p>
            <a:pPr marL="400050" indent="-400050" eaLnBrk="1" hangingPunct="1">
              <a:buFontTx/>
              <a:buAutoNum type="romanUcPeriod" startAt="7"/>
              <a:defRPr/>
            </a:pPr>
            <a:r>
              <a:rPr lang="hu-HU" sz="1400" i="1" dirty="0">
                <a:latin typeface="Garamond" pitchFamily="18" charset="0"/>
              </a:rPr>
              <a:t> </a:t>
            </a:r>
            <a:r>
              <a:rPr lang="en-US" sz="1400" i="1" dirty="0">
                <a:latin typeface="Garamond" pitchFamily="18" charset="0"/>
              </a:rPr>
              <a:t>Section of Chemical Sciences </a:t>
            </a:r>
            <a:endParaRPr lang="hu-HU" sz="1400" i="1" dirty="0">
              <a:latin typeface="Garamond" pitchFamily="18" charset="0"/>
            </a:endParaRPr>
          </a:p>
          <a:p>
            <a:pPr marL="400050" indent="-400050" eaLnBrk="1" hangingPunct="1">
              <a:buFontTx/>
              <a:buAutoNum type="romanUcPeriod" startAt="7"/>
              <a:defRPr/>
            </a:pPr>
            <a:r>
              <a:rPr lang="hu-HU" sz="1400" i="1" dirty="0">
                <a:latin typeface="Garamond" pitchFamily="18" charset="0"/>
              </a:rPr>
              <a:t> </a:t>
            </a:r>
            <a:r>
              <a:rPr lang="en-US" sz="1400" i="1" dirty="0">
                <a:latin typeface="Garamond" pitchFamily="18" charset="0"/>
              </a:rPr>
              <a:t>Section of Biological Sciences </a:t>
            </a:r>
          </a:p>
          <a:p>
            <a:pPr eaLnBrk="1" hangingPunct="1">
              <a:defRPr/>
            </a:pPr>
            <a:r>
              <a:rPr lang="hu-HU" sz="1400" i="1" dirty="0">
                <a:latin typeface="Garamond" pitchFamily="18" charset="0"/>
              </a:rPr>
              <a:t> </a:t>
            </a:r>
            <a:r>
              <a:rPr lang="en-US" sz="1400" i="1" dirty="0">
                <a:latin typeface="Garamond" pitchFamily="18" charset="0"/>
              </a:rPr>
              <a:t>IX. </a:t>
            </a:r>
            <a:r>
              <a:rPr lang="hu-HU" sz="1400" i="1" dirty="0">
                <a:latin typeface="Garamond" pitchFamily="18" charset="0"/>
              </a:rPr>
              <a:t>   </a:t>
            </a:r>
            <a:r>
              <a:rPr lang="en-US" sz="1400" i="1" dirty="0">
                <a:latin typeface="Garamond" pitchFamily="18" charset="0"/>
              </a:rPr>
              <a:t>Section of Economics and Law – </a:t>
            </a:r>
            <a:endParaRPr lang="hu-HU" sz="1400" i="1" dirty="0">
              <a:latin typeface="Garamond" pitchFamily="18" charset="0"/>
            </a:endParaRPr>
          </a:p>
          <a:p>
            <a:pPr eaLnBrk="1" hangingPunct="1">
              <a:defRPr/>
            </a:pPr>
            <a:r>
              <a:rPr lang="hu-HU" sz="1400" i="1" dirty="0">
                <a:latin typeface="Garamond" pitchFamily="18" charset="0"/>
              </a:rPr>
              <a:t>           </a:t>
            </a:r>
            <a:r>
              <a:rPr lang="en-US" sz="1400" i="1" dirty="0">
                <a:latin typeface="Garamond" pitchFamily="18" charset="0"/>
              </a:rPr>
              <a:t>including sociology, demography </a:t>
            </a:r>
            <a:endParaRPr lang="hu-HU" sz="1400" i="1" dirty="0">
              <a:latin typeface="Garamond" pitchFamily="18" charset="0"/>
            </a:endParaRPr>
          </a:p>
          <a:p>
            <a:pPr eaLnBrk="1" hangingPunct="1">
              <a:defRPr/>
            </a:pPr>
            <a:r>
              <a:rPr lang="hu-HU" sz="1400" i="1" dirty="0">
                <a:latin typeface="Garamond" pitchFamily="18" charset="0"/>
              </a:rPr>
              <a:t>           </a:t>
            </a:r>
            <a:r>
              <a:rPr lang="en-US" sz="1400" i="1" dirty="0">
                <a:latin typeface="Garamond" pitchFamily="18" charset="0"/>
              </a:rPr>
              <a:t>and political sciences </a:t>
            </a:r>
          </a:p>
          <a:p>
            <a:pPr eaLnBrk="1" hangingPunct="1">
              <a:defRPr/>
            </a:pPr>
            <a:r>
              <a:rPr lang="hu-HU" sz="1400" i="1" dirty="0">
                <a:latin typeface="Garamond" pitchFamily="18" charset="0"/>
              </a:rPr>
              <a:t> </a:t>
            </a:r>
            <a:r>
              <a:rPr lang="en-US" sz="1400" i="1" dirty="0">
                <a:latin typeface="Garamond" pitchFamily="18" charset="0"/>
              </a:rPr>
              <a:t>X. </a:t>
            </a:r>
            <a:r>
              <a:rPr lang="hu-HU" sz="1400" i="1" dirty="0">
                <a:latin typeface="Garamond" pitchFamily="18" charset="0"/>
              </a:rPr>
              <a:t>    </a:t>
            </a:r>
            <a:r>
              <a:rPr lang="en-US" sz="1400" i="1" dirty="0">
                <a:latin typeface="Garamond" pitchFamily="18" charset="0"/>
              </a:rPr>
              <a:t>Section of Earth Sciences </a:t>
            </a:r>
          </a:p>
          <a:p>
            <a:pPr eaLnBrk="1" hangingPunct="1">
              <a:defRPr/>
            </a:pPr>
            <a:r>
              <a:rPr lang="hu-HU" sz="1400" i="1" dirty="0">
                <a:latin typeface="Garamond" pitchFamily="18" charset="0"/>
              </a:rPr>
              <a:t> </a:t>
            </a:r>
            <a:r>
              <a:rPr lang="en-US" sz="1400" i="1" dirty="0">
                <a:latin typeface="Garamond" pitchFamily="18" charset="0"/>
              </a:rPr>
              <a:t>XI. </a:t>
            </a:r>
            <a:r>
              <a:rPr lang="hu-HU" sz="1400" i="1" dirty="0">
                <a:latin typeface="Garamond" pitchFamily="18" charset="0"/>
              </a:rPr>
              <a:t>   </a:t>
            </a:r>
            <a:r>
              <a:rPr lang="en-US" sz="1400" i="1" dirty="0">
                <a:latin typeface="Garamond" pitchFamily="18" charset="0"/>
              </a:rPr>
              <a:t>Section of Physical Sciences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549275"/>
            <a:ext cx="6461125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2"/>
          <p:cNvSpPr txBox="1">
            <a:spLocks noChangeArrowheads="1"/>
          </p:cNvSpPr>
          <p:nvPr/>
        </p:nvSpPr>
        <p:spPr bwMode="auto">
          <a:xfrm>
            <a:off x="6300788" y="836613"/>
            <a:ext cx="1830387" cy="1385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1200" dirty="0" err="1">
                <a:latin typeface="Garamond" pitchFamily="18" charset="0"/>
              </a:rPr>
              <a:t>Members</a:t>
            </a:r>
            <a:r>
              <a:rPr lang="hu-HU" sz="1200" dirty="0">
                <a:latin typeface="Garamond" pitchFamily="18" charset="0"/>
              </a:rPr>
              <a:t> </a:t>
            </a:r>
            <a:r>
              <a:rPr lang="hu-HU" sz="1200" dirty="0" err="1">
                <a:latin typeface="Garamond" pitchFamily="18" charset="0"/>
              </a:rPr>
              <a:t>from</a:t>
            </a:r>
            <a:r>
              <a:rPr lang="hu-HU" sz="1200" dirty="0">
                <a:latin typeface="Garamond" pitchFamily="18" charset="0"/>
              </a:rPr>
              <a:t> </a:t>
            </a:r>
            <a:r>
              <a:rPr lang="hu-HU" sz="1200" dirty="0" err="1">
                <a:latin typeface="Garamond" pitchFamily="18" charset="0"/>
              </a:rPr>
              <a:t>abroad</a:t>
            </a:r>
            <a:endParaRPr lang="hu-HU" sz="1200" dirty="0">
              <a:latin typeface="Garamond" pitchFamily="18" charset="0"/>
            </a:endParaRPr>
          </a:p>
          <a:p>
            <a:pPr eaLnBrk="1" hangingPunct="1"/>
            <a:endParaRPr lang="hu-HU" sz="1200" dirty="0">
              <a:latin typeface="Garamond" pitchFamily="18" charset="0"/>
            </a:endParaRPr>
          </a:p>
          <a:p>
            <a:pPr eaLnBrk="1" hangingPunct="1"/>
            <a:r>
              <a:rPr lang="hu-HU" sz="1200" dirty="0">
                <a:latin typeface="Garamond" pitchFamily="18" charset="0"/>
              </a:rPr>
              <a:t>PhD</a:t>
            </a:r>
          </a:p>
          <a:p>
            <a:pPr eaLnBrk="1" hangingPunct="1"/>
            <a:endParaRPr lang="hu-HU" sz="1200" dirty="0">
              <a:latin typeface="Garamond" pitchFamily="18" charset="0"/>
            </a:endParaRPr>
          </a:p>
          <a:p>
            <a:pPr eaLnBrk="1" hangingPunct="1"/>
            <a:r>
              <a:rPr lang="hu-HU" sz="1200" dirty="0" err="1">
                <a:latin typeface="Garamond" pitchFamily="18" charset="0"/>
              </a:rPr>
              <a:t>DSc</a:t>
            </a:r>
            <a:endParaRPr lang="hu-HU" sz="1200" dirty="0">
              <a:latin typeface="Garamond" pitchFamily="18" charset="0"/>
            </a:endParaRPr>
          </a:p>
          <a:p>
            <a:pPr eaLnBrk="1" hangingPunct="1"/>
            <a:endParaRPr lang="hu-HU" sz="1200" dirty="0">
              <a:latin typeface="Garamond" pitchFamily="18" charset="0"/>
            </a:endParaRPr>
          </a:p>
          <a:p>
            <a:pPr eaLnBrk="1" hangingPunct="1"/>
            <a:r>
              <a:rPr lang="hu-HU" sz="1200" dirty="0">
                <a:latin typeface="Garamond" pitchFamily="18" charset="0"/>
              </a:rPr>
              <a:t>„</a:t>
            </a:r>
            <a:r>
              <a:rPr lang="hu-HU" sz="1200" dirty="0" err="1">
                <a:latin typeface="Garamond" pitchFamily="18" charset="0"/>
              </a:rPr>
              <a:t>Member</a:t>
            </a:r>
            <a:r>
              <a:rPr lang="hu-HU" sz="1200" dirty="0">
                <a:latin typeface="Garamond" pitchFamily="18" charset="0"/>
              </a:rPr>
              <a:t> of </a:t>
            </a:r>
            <a:r>
              <a:rPr lang="hu-HU" sz="1200" dirty="0" err="1">
                <a:latin typeface="Garamond" pitchFamily="18" charset="0"/>
              </a:rPr>
              <a:t>the</a:t>
            </a:r>
            <a:r>
              <a:rPr lang="hu-HU" sz="1200" dirty="0">
                <a:latin typeface="Garamond" pitchFamily="18" charset="0"/>
              </a:rPr>
              <a:t> </a:t>
            </a:r>
            <a:r>
              <a:rPr lang="hu-HU" sz="1200" dirty="0" err="1">
                <a:latin typeface="Garamond" pitchFamily="18" charset="0"/>
              </a:rPr>
              <a:t>Academy</a:t>
            </a:r>
            <a:r>
              <a:rPr lang="hu-HU" sz="1200" dirty="0">
                <a:latin typeface="Garamond" pitchFamily="18" charset="0"/>
              </a:rPr>
              <a:t>”</a:t>
            </a:r>
          </a:p>
        </p:txBody>
      </p:sp>
      <p:sp>
        <p:nvSpPr>
          <p:cNvPr id="6" name="Szövegdoboz 4"/>
          <p:cNvSpPr txBox="1">
            <a:spLocks noChangeArrowheads="1"/>
          </p:cNvSpPr>
          <p:nvPr/>
        </p:nvSpPr>
        <p:spPr bwMode="auto">
          <a:xfrm>
            <a:off x="1619250" y="9525"/>
            <a:ext cx="508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b="1">
                <a:latin typeface="Garamond" pitchFamily="18" charset="0"/>
              </a:rPr>
              <a:t>Membership distribution of the MTA public body</a:t>
            </a:r>
          </a:p>
        </p:txBody>
      </p: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1763713" y="2570163"/>
            <a:ext cx="444182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1200">
                <a:latin typeface="Garamond" pitchFamily="18" charset="0"/>
              </a:rPr>
              <a:t>Math&amp;nat. sci.                        Life sci.            Humanities  and soc. sci. </a:t>
            </a:r>
          </a:p>
          <a:p>
            <a:pPr eaLnBrk="1" hangingPunct="1"/>
            <a:r>
              <a:rPr lang="hu-HU" sz="1200">
                <a:latin typeface="Garamond" pitchFamily="18" charset="0"/>
              </a:rPr>
              <a:t> </a:t>
            </a:r>
          </a:p>
        </p:txBody>
      </p:sp>
      <p:sp>
        <p:nvSpPr>
          <p:cNvPr id="8" name="Szövegdoboz 2"/>
          <p:cNvSpPr txBox="1">
            <a:spLocks noChangeArrowheads="1"/>
          </p:cNvSpPr>
          <p:nvPr/>
        </p:nvSpPr>
        <p:spPr bwMode="auto">
          <a:xfrm>
            <a:off x="5478462" y="4687888"/>
            <a:ext cx="798513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1100" dirty="0" err="1">
                <a:latin typeface="Garamond" pitchFamily="18" charset="0"/>
              </a:rPr>
              <a:t>Ladies</a:t>
            </a:r>
            <a:endParaRPr lang="hu-HU" sz="1100" dirty="0">
              <a:latin typeface="Garamond" pitchFamily="18" charset="0"/>
            </a:endParaRPr>
          </a:p>
          <a:p>
            <a:pPr eaLnBrk="1" hangingPunct="1"/>
            <a:r>
              <a:rPr lang="hu-HU" sz="1100" dirty="0" err="1">
                <a:latin typeface="Garamond" pitchFamily="18" charset="0"/>
              </a:rPr>
              <a:t>Gentlemen</a:t>
            </a:r>
            <a:endParaRPr lang="hu-HU" sz="1100" dirty="0">
              <a:latin typeface="Garamond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021540" y="6418117"/>
            <a:ext cx="380873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rtlCol="0">
            <a:spAutoFit/>
          </a:bodyPr>
          <a:lstStyle/>
          <a:p>
            <a:r>
              <a:rPr lang="hu-HU" sz="800" dirty="0" err="1">
                <a:latin typeface="Garamond" pitchFamily="18" charset="0"/>
              </a:rPr>
              <a:t>Female</a:t>
            </a:r>
            <a:endParaRPr lang="hu-HU" sz="800" dirty="0">
              <a:latin typeface="Garamond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998135" y="6617935"/>
            <a:ext cx="404278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800" dirty="0">
                <a:latin typeface="Garamond" pitchFamily="18" charset="0"/>
              </a:rPr>
              <a:t>Male </a:t>
            </a:r>
          </a:p>
        </p:txBody>
      </p:sp>
    </p:spTree>
    <p:extLst>
      <p:ext uri="{BB962C8B-B14F-4D97-AF65-F5344CB8AC3E}">
        <p14:creationId xmlns:p14="http://schemas.microsoft.com/office/powerpoint/2010/main" val="3259351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115616" y="229196"/>
            <a:ext cx="777686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100" b="1" dirty="0" err="1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Recent</a:t>
            </a:r>
            <a:r>
              <a:rPr lang="hu-HU" sz="31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 </a:t>
            </a:r>
            <a:r>
              <a:rPr lang="hu-HU" sz="3100" b="1" dirty="0" err="1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publications</a:t>
            </a:r>
            <a:r>
              <a:rPr lang="hu-HU" sz="31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 </a:t>
            </a:r>
            <a:r>
              <a:rPr lang="hu-HU" sz="3100" b="1" dirty="0" err="1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by</a:t>
            </a:r>
            <a:r>
              <a:rPr lang="hu-HU" sz="31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 </a:t>
            </a:r>
            <a:r>
              <a:rPr lang="hu-HU" sz="3100" b="1" dirty="0" err="1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the</a:t>
            </a:r>
            <a:r>
              <a:rPr lang="hu-HU" sz="31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 MTA </a:t>
            </a:r>
            <a:r>
              <a:rPr lang="hu-HU" sz="3100" b="1" dirty="0" err="1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public</a:t>
            </a:r>
            <a:r>
              <a:rPr lang="hu-HU" sz="31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 body</a:t>
            </a:r>
          </a:p>
        </p:txBody>
      </p:sp>
      <p:pic>
        <p:nvPicPr>
          <p:cNvPr id="5" name="Kép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836018"/>
            <a:ext cx="32004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7421" y="2274243"/>
            <a:ext cx="346075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mta.hu/data/cikk/13/1/23/cikk_130123/energia_0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912" y="2052663"/>
            <a:ext cx="314183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3"/>
          <p:cNvSpPr txBox="1">
            <a:spLocks noChangeArrowheads="1"/>
          </p:cNvSpPr>
          <p:nvPr/>
        </p:nvSpPr>
        <p:spPr bwMode="auto">
          <a:xfrm>
            <a:off x="1115616" y="2300586"/>
            <a:ext cx="21784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2000" dirty="0" err="1">
                <a:solidFill>
                  <a:srgbClr val="5E5848"/>
                </a:solidFill>
                <a:latin typeface="Garamond" pitchFamily="18" charset="0"/>
              </a:rPr>
              <a:t>Food</a:t>
            </a:r>
            <a:r>
              <a:rPr lang="hu-HU" sz="2000" dirty="0">
                <a:solidFill>
                  <a:srgbClr val="5E5848"/>
                </a:solidFill>
                <a:latin typeface="Garamond" pitchFamily="18" charset="0"/>
              </a:rPr>
              <a:t> </a:t>
            </a:r>
            <a:r>
              <a:rPr lang="hu-HU" sz="2000" dirty="0" err="1">
                <a:solidFill>
                  <a:srgbClr val="5E5848"/>
                </a:solidFill>
                <a:latin typeface="Garamond" pitchFamily="18" charset="0"/>
              </a:rPr>
              <a:t>security</a:t>
            </a:r>
            <a:r>
              <a:rPr lang="hu-HU" sz="2000" dirty="0">
                <a:solidFill>
                  <a:srgbClr val="5E5848"/>
                </a:solidFill>
                <a:latin typeface="Garamond" pitchFamily="18" charset="0"/>
              </a:rPr>
              <a:t>, 2011</a:t>
            </a:r>
          </a:p>
        </p:txBody>
      </p:sp>
      <p:sp>
        <p:nvSpPr>
          <p:cNvPr id="9" name="Szövegdoboz 4"/>
          <p:cNvSpPr txBox="1">
            <a:spLocks noChangeArrowheads="1"/>
          </p:cNvSpPr>
          <p:nvPr/>
        </p:nvSpPr>
        <p:spPr bwMode="auto">
          <a:xfrm>
            <a:off x="3371949" y="1852608"/>
            <a:ext cx="26921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2000" dirty="0" err="1">
                <a:solidFill>
                  <a:srgbClr val="5E5848"/>
                </a:solidFill>
                <a:latin typeface="Garamond" pitchFamily="18" charset="0"/>
              </a:rPr>
              <a:t>Water</a:t>
            </a:r>
            <a:r>
              <a:rPr lang="hu-HU" sz="2000" dirty="0">
                <a:solidFill>
                  <a:srgbClr val="5E5848"/>
                </a:solidFill>
                <a:latin typeface="Garamond" pitchFamily="18" charset="0"/>
              </a:rPr>
              <a:t> management, 2011</a:t>
            </a:r>
          </a:p>
        </p:txBody>
      </p:sp>
      <p:sp>
        <p:nvSpPr>
          <p:cNvPr id="10" name="Szövegdoboz 5"/>
          <p:cNvSpPr txBox="1">
            <a:spLocks noChangeArrowheads="1"/>
          </p:cNvSpPr>
          <p:nvPr/>
        </p:nvSpPr>
        <p:spPr bwMode="auto">
          <a:xfrm>
            <a:off x="6090568" y="1652553"/>
            <a:ext cx="23258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2000" dirty="0" err="1">
                <a:solidFill>
                  <a:srgbClr val="5E5848"/>
                </a:solidFill>
                <a:latin typeface="Garamond" pitchFamily="18" charset="0"/>
              </a:rPr>
              <a:t>Energy</a:t>
            </a:r>
            <a:r>
              <a:rPr lang="hu-HU" sz="2000" dirty="0">
                <a:solidFill>
                  <a:srgbClr val="5E5848"/>
                </a:solidFill>
                <a:latin typeface="Garamond" pitchFamily="18" charset="0"/>
              </a:rPr>
              <a:t> </a:t>
            </a:r>
            <a:r>
              <a:rPr lang="hu-HU" sz="2000" dirty="0" err="1">
                <a:solidFill>
                  <a:srgbClr val="5E5848"/>
                </a:solidFill>
                <a:latin typeface="Garamond" pitchFamily="18" charset="0"/>
              </a:rPr>
              <a:t>strategy</a:t>
            </a:r>
            <a:r>
              <a:rPr lang="hu-HU" sz="2000" dirty="0">
                <a:solidFill>
                  <a:srgbClr val="5E5848"/>
                </a:solidFill>
                <a:latin typeface="Garamond" pitchFamily="18" charset="0"/>
              </a:rPr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2078877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606948"/>
            <a:ext cx="4085431" cy="479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723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110209" y="2332"/>
            <a:ext cx="78415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28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The </a:t>
            </a:r>
            <a:r>
              <a:rPr lang="hu-HU" sz="2800" b="1" dirty="0" err="1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Hungarian</a:t>
            </a:r>
            <a:r>
              <a:rPr lang="hu-HU" sz="28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 </a:t>
            </a:r>
            <a:r>
              <a:rPr lang="hu-HU" sz="2800" b="1" dirty="0" err="1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Academy</a:t>
            </a:r>
            <a:r>
              <a:rPr lang="hu-HU" sz="28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 of </a:t>
            </a:r>
            <a:r>
              <a:rPr lang="hu-HU" sz="2800" b="1" dirty="0" err="1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Sciences</a:t>
            </a:r>
            <a:r>
              <a:rPr lang="hu-HU" sz="28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 </a:t>
            </a:r>
            <a:r>
              <a:rPr lang="hu-HU" sz="2800" b="1" dirty="0" err="1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as</a:t>
            </a:r>
            <a:r>
              <a:rPr lang="hu-HU" sz="28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 a </a:t>
            </a:r>
            <a:r>
              <a:rPr lang="en-GB" sz="2800" b="1" dirty="0">
                <a:solidFill>
                  <a:srgbClr val="5E0000"/>
                </a:solidFill>
                <a:latin typeface="Garamond" pitchFamily="18" charset="0"/>
                <a:ea typeface="+mj-ea"/>
                <a:cs typeface="+mj-cs"/>
              </a:rPr>
              <a:t>contributor to European and International Science Policy making</a:t>
            </a:r>
            <a:endParaRPr lang="hu-HU" sz="2800" b="1" dirty="0">
              <a:solidFill>
                <a:srgbClr val="5E0000"/>
              </a:solidFill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089100" y="1734636"/>
            <a:ext cx="46805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GB" sz="2000" b="1" dirty="0">
                <a:solidFill>
                  <a:srgbClr val="5E5848"/>
                </a:solidFill>
                <a:latin typeface="Garamond" pitchFamily="18" charset="0"/>
              </a:rPr>
              <a:t>Europe</a:t>
            </a:r>
            <a:r>
              <a:rPr lang="hu-HU" sz="2000" b="1" dirty="0">
                <a:solidFill>
                  <a:srgbClr val="5E5848"/>
                </a:solidFill>
                <a:latin typeface="Garamond" pitchFamily="18" charset="0"/>
              </a:rPr>
              <a:t>:</a:t>
            </a:r>
            <a:endParaRPr lang="en-GB" sz="2000" b="1" dirty="0">
              <a:solidFill>
                <a:srgbClr val="5E5848"/>
              </a:solidFill>
              <a:latin typeface="Garamond" pitchFamily="18" charset="0"/>
            </a:endParaRPr>
          </a:p>
          <a:p>
            <a:pPr marL="342900" indent="-342900">
              <a:buFont typeface="Garamond" pitchFamily="18" charset="0"/>
              <a:buChar char="−"/>
              <a:defRPr/>
            </a:pPr>
            <a:r>
              <a:rPr lang="en-GB" sz="2000" dirty="0">
                <a:solidFill>
                  <a:srgbClr val="5E5848"/>
                </a:solidFill>
                <a:latin typeface="Garamond" pitchFamily="18" charset="0"/>
              </a:rPr>
              <a:t>European Academies Science Advisory Council (EASAC) – policy advisory</a:t>
            </a:r>
          </a:p>
          <a:p>
            <a:pPr marL="342900" indent="-342900">
              <a:buFont typeface="Garamond" pitchFamily="18" charset="0"/>
              <a:buChar char="−"/>
              <a:defRPr/>
            </a:pPr>
            <a:r>
              <a:rPr lang="en-GB" sz="2000" dirty="0">
                <a:solidFill>
                  <a:srgbClr val="5E5848"/>
                </a:solidFill>
                <a:latin typeface="Garamond" pitchFamily="18" charset="0"/>
              </a:rPr>
              <a:t>Science Europe – interest representation</a:t>
            </a:r>
            <a:endParaRPr lang="hu-HU" sz="2000" dirty="0">
              <a:solidFill>
                <a:srgbClr val="5E5848"/>
              </a:solidFill>
              <a:latin typeface="Garamond" pitchFamily="18" charset="0"/>
            </a:endParaRPr>
          </a:p>
          <a:p>
            <a:pPr marL="342900" indent="-342900">
              <a:buFont typeface="Garamond" pitchFamily="18" charset="0"/>
              <a:buChar char="−"/>
              <a:defRPr/>
            </a:pPr>
            <a:r>
              <a:rPr lang="hu-HU" sz="2000" dirty="0">
                <a:solidFill>
                  <a:srgbClr val="5E5848"/>
                </a:solidFill>
                <a:latin typeface="Garamond" pitchFamily="18" charset="0"/>
              </a:rPr>
              <a:t>A </a:t>
            </a:r>
            <a:r>
              <a:rPr lang="hu-HU" sz="2000" dirty="0" err="1">
                <a:solidFill>
                  <a:srgbClr val="5E5848"/>
                </a:solidFill>
                <a:latin typeface="Garamond" pitchFamily="18" charset="0"/>
              </a:rPr>
              <a:t>special</a:t>
            </a:r>
            <a:r>
              <a:rPr lang="hu-HU" sz="2000" dirty="0">
                <a:solidFill>
                  <a:srgbClr val="5E5848"/>
                </a:solidFill>
                <a:latin typeface="Garamond" pitchFamily="18" charset="0"/>
              </a:rPr>
              <a:t> </a:t>
            </a:r>
            <a:r>
              <a:rPr lang="hu-HU" sz="2000" dirty="0" err="1">
                <a:solidFill>
                  <a:srgbClr val="5E5848"/>
                </a:solidFill>
                <a:latin typeface="Garamond" pitchFamily="18" charset="0"/>
              </a:rPr>
              <a:t>attention</a:t>
            </a:r>
            <a:r>
              <a:rPr lang="hu-HU" sz="2000" dirty="0">
                <a:solidFill>
                  <a:srgbClr val="5E5848"/>
                </a:solidFill>
                <a:latin typeface="Garamond" pitchFamily="18" charset="0"/>
              </a:rPr>
              <a:t> </a:t>
            </a:r>
            <a:r>
              <a:rPr lang="hu-HU" sz="2000" dirty="0" err="1">
                <a:solidFill>
                  <a:srgbClr val="5E5848"/>
                </a:solidFill>
                <a:latin typeface="Garamond" pitchFamily="18" charset="0"/>
              </a:rPr>
              <a:t>to</a:t>
            </a:r>
            <a:r>
              <a:rPr lang="hu-HU" sz="2000" dirty="0">
                <a:solidFill>
                  <a:srgbClr val="5E5848"/>
                </a:solidFill>
                <a:latin typeface="Garamond" pitchFamily="18" charset="0"/>
              </a:rPr>
              <a:t> </a:t>
            </a:r>
            <a:r>
              <a:rPr lang="hu-HU" sz="2000" dirty="0" err="1">
                <a:solidFill>
                  <a:srgbClr val="5E5848"/>
                </a:solidFill>
                <a:latin typeface="Garamond" pitchFamily="18" charset="0"/>
              </a:rPr>
              <a:t>Central</a:t>
            </a:r>
            <a:r>
              <a:rPr lang="hu-HU" sz="2000" dirty="0">
                <a:solidFill>
                  <a:srgbClr val="5E5848"/>
                </a:solidFill>
                <a:latin typeface="Garamond" pitchFamily="18" charset="0"/>
              </a:rPr>
              <a:t> Europe (V4 etc.)</a:t>
            </a:r>
          </a:p>
          <a:p>
            <a:pPr>
              <a:defRPr/>
            </a:pPr>
            <a:endParaRPr lang="en-GB" sz="2000" dirty="0">
              <a:solidFill>
                <a:srgbClr val="5E5848"/>
              </a:solidFill>
              <a:latin typeface="Garamond" pitchFamily="18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en-GB" sz="2000" b="1" dirty="0">
                <a:solidFill>
                  <a:srgbClr val="5E5848"/>
                </a:solidFill>
                <a:latin typeface="Garamond" pitchFamily="18" charset="0"/>
              </a:rPr>
              <a:t>Global</a:t>
            </a:r>
            <a:r>
              <a:rPr lang="hu-HU" sz="2000" b="1" dirty="0">
                <a:solidFill>
                  <a:srgbClr val="5E5848"/>
                </a:solidFill>
                <a:latin typeface="Garamond" pitchFamily="18" charset="0"/>
              </a:rPr>
              <a:t>:</a:t>
            </a:r>
            <a:endParaRPr lang="en-GB" sz="2000" b="1" dirty="0">
              <a:solidFill>
                <a:srgbClr val="5E5848"/>
              </a:solidFill>
              <a:latin typeface="Garamond" pitchFamily="18" charset="0"/>
            </a:endParaRPr>
          </a:p>
          <a:p>
            <a:pPr marL="342900" indent="-342900">
              <a:buFont typeface="Garamond" pitchFamily="18" charset="0"/>
              <a:buChar char="−"/>
              <a:defRPr/>
            </a:pPr>
            <a:r>
              <a:rPr lang="en-GB" sz="2000" dirty="0">
                <a:solidFill>
                  <a:srgbClr val="5E5848"/>
                </a:solidFill>
                <a:latin typeface="Garamond" pitchFamily="18" charset="0"/>
              </a:rPr>
              <a:t>Organiser of World Science Forum</a:t>
            </a:r>
            <a:r>
              <a:rPr lang="hu-HU" sz="2000" dirty="0">
                <a:solidFill>
                  <a:srgbClr val="5E5848"/>
                </a:solidFill>
                <a:latin typeface="Garamond" pitchFamily="18" charset="0"/>
              </a:rPr>
              <a:t>s</a:t>
            </a:r>
            <a:r>
              <a:rPr lang="en-GB" sz="2000" dirty="0">
                <a:solidFill>
                  <a:srgbClr val="5E5848"/>
                </a:solidFill>
                <a:latin typeface="Garamond" pitchFamily="18" charset="0"/>
              </a:rPr>
              <a:t> in co-operation with UNESCO, ICSU, AAAS, TWAS</a:t>
            </a:r>
          </a:p>
          <a:p>
            <a:pPr marL="342900" indent="-342900">
              <a:buFont typeface="Garamond" pitchFamily="18" charset="0"/>
              <a:buChar char="−"/>
              <a:defRPr/>
            </a:pPr>
            <a:r>
              <a:rPr lang="en-GB" sz="2000" dirty="0">
                <a:solidFill>
                  <a:srgbClr val="5E5848"/>
                </a:solidFill>
                <a:latin typeface="Garamond" pitchFamily="18" charset="0"/>
              </a:rPr>
              <a:t>Active member of the global scientific community</a:t>
            </a:r>
          </a:p>
        </p:txBody>
      </p:sp>
      <p:pic>
        <p:nvPicPr>
          <p:cNvPr id="6" name="Picture 3" descr="D:\Users\gbohm\Pictures\WSF\fényképek 20111117-19\11.17.web felbontás\_KLL5780_LR_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8688" y="2060575"/>
            <a:ext cx="2955925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347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apértelmezett terv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Alapértelmezett terv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948</Words>
  <Application>Microsoft Office PowerPoint</Application>
  <PresentationFormat>Předvádění na obrazovce (4:3)</PresentationFormat>
  <Paragraphs>238</Paragraphs>
  <Slides>28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Garamond</vt:lpstr>
      <vt:lpstr>Office-téma</vt:lpstr>
      <vt:lpstr>Chart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Research centres and research institutes  of the  Hungarian Academy of Sciences  from 2012  Red: research staff; green: main office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Kutatóegyetemek a magyar tudományosság és a magyar felsőoktatás rendszerében</dc:title>
  <dc:creator>Keller Anna</dc:creator>
  <cp:lastModifiedBy>Cosentino Giorgio</cp:lastModifiedBy>
  <cp:revision>85</cp:revision>
  <dcterms:created xsi:type="dcterms:W3CDTF">2012-03-28T12:07:16Z</dcterms:created>
  <dcterms:modified xsi:type="dcterms:W3CDTF">2024-08-27T07:38:46Z</dcterms:modified>
</cp:coreProperties>
</file>