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68" r:id="rId2"/>
    <p:sldId id="370" r:id="rId3"/>
    <p:sldId id="365" r:id="rId4"/>
    <p:sldId id="361" r:id="rId5"/>
    <p:sldId id="325" r:id="rId6"/>
    <p:sldId id="346" r:id="rId7"/>
    <p:sldId id="362" r:id="rId8"/>
    <p:sldId id="363" r:id="rId9"/>
    <p:sldId id="364" r:id="rId10"/>
    <p:sldId id="357" r:id="rId11"/>
    <p:sldId id="366" r:id="rId12"/>
    <p:sldId id="368" r:id="rId13"/>
    <p:sldId id="369" r:id="rId14"/>
    <p:sldId id="367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>
          <p15:clr>
            <a:srgbClr val="A4A3A4"/>
          </p15:clr>
        </p15:guide>
        <p15:guide id="2" pos="3107">
          <p15:clr>
            <a:srgbClr val="A4A3A4"/>
          </p15:clr>
        </p15:guide>
        <p15:guide id="3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000042"/>
    <a:srgbClr val="000066"/>
    <a:srgbClr val="006600"/>
    <a:srgbClr val="00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94655" autoAdjust="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1752"/>
        <p:guide pos="3107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C809498-CFFC-42A7-843A-BFEB2ABC79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153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809498-CFFC-42A7-843A-BFEB2ABC793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5DEBF-3067-443E-854F-966EF09535E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/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94919-5655-4599-832C-EE924474542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EE4E3-DB82-40E0-8C34-D04293CF070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3D532-F019-45BF-93AF-7B1CCFB2487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EA600-EF0E-4C99-8AFE-F861B6DEC37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C2E87C3-3594-424E-9AEE-EDC5B8F5844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9EBF-6FE7-4245-8699-6D2986B0DF1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B8837-8035-4862-A1F6-593D3F2FB74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D817B-B1A9-4EF2-8778-694C13D3F50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90060-4CB3-42DE-B3AA-C2F9DDC7759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DC613-7BBE-4C8C-A233-7FEA0B440BD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55E70-5E9D-4496-96BD-918B5F69517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0324264-B8E8-44F2-8EEF-49984DF60313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70620" y="836712"/>
            <a:ext cx="7772400" cy="2928958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 algn="l"/>
            <a:r>
              <a:rPr lang="sk-SK" sz="5400" b="0" dirty="0">
                <a:solidFill>
                  <a:srgbClr val="FFC000"/>
                </a:solidFill>
                <a:latin typeface="Impact" pitchFamily="34" charset="0"/>
              </a:rPr>
              <a:t>Hantaviruses</a:t>
            </a:r>
            <a:br>
              <a:rPr lang="sk-SK" sz="5400" b="0" dirty="0">
                <a:solidFill>
                  <a:srgbClr val="FFC000"/>
                </a:solidFill>
                <a:latin typeface="Impact" pitchFamily="34" charset="0"/>
              </a:rPr>
            </a:br>
            <a:r>
              <a:rPr lang="sk-SK" sz="5400" b="0" dirty="0">
                <a:solidFill>
                  <a:srgbClr val="FFC000"/>
                </a:solidFill>
                <a:latin typeface="Impact" pitchFamily="34" charset="0"/>
              </a:rPr>
              <a:t>as emerging pathogens</a:t>
            </a:r>
            <a:br>
              <a:rPr lang="sk-SK" sz="5400" b="0" dirty="0">
                <a:solidFill>
                  <a:srgbClr val="FFC000"/>
                </a:solidFill>
                <a:latin typeface="Impact" pitchFamily="34" charset="0"/>
              </a:rPr>
            </a:br>
            <a:r>
              <a:rPr lang="sk-SK" sz="5400" b="0" dirty="0">
                <a:solidFill>
                  <a:srgbClr val="FFC000"/>
                </a:solidFill>
                <a:latin typeface="Impact" pitchFamily="34" charset="0"/>
              </a:rPr>
              <a:t>in Europe and Africa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3889" y="4077072"/>
            <a:ext cx="6400800" cy="5508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Boris Klempa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3568" y="4631632"/>
            <a:ext cx="3488995" cy="113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defTabSz="828675" eaLnBrk="0" hangingPunct="0">
              <a:lnSpc>
                <a:spcPct val="9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D</a:t>
            </a:r>
            <a:r>
              <a:rPr lang="sk-SK" sz="1800" b="1" dirty="0">
                <a:solidFill>
                  <a:schemeClr val="accent1"/>
                </a:solidFill>
                <a:latin typeface="Arial" charset="0"/>
              </a:rPr>
              <a:t>e</a:t>
            </a: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p</a:t>
            </a:r>
            <a:r>
              <a:rPr lang="sk-SK" sz="1800" b="1" dirty="0" err="1">
                <a:solidFill>
                  <a:schemeClr val="accent1"/>
                </a:solidFill>
                <a:latin typeface="Arial" charset="0"/>
              </a:rPr>
              <a:t>artment</a:t>
            </a: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 of Virus Ecology</a:t>
            </a:r>
          </a:p>
          <a:p>
            <a:pPr defTabSz="828675" eaLnBrk="0" hangingPunct="0">
              <a:lnSpc>
                <a:spcPct val="9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Institute of Virology</a:t>
            </a:r>
          </a:p>
          <a:p>
            <a:pPr defTabSz="828675" eaLnBrk="0" hangingPunct="0">
              <a:lnSpc>
                <a:spcPct val="9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Slovak Academy of Sciences</a:t>
            </a:r>
          </a:p>
          <a:p>
            <a:pPr defTabSz="828675" eaLnBrk="0" hangingPunct="0">
              <a:lnSpc>
                <a:spcPct val="95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Bratislava, Slovakia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6800000"/>
            </a:lightRig>
          </a:scene3d>
          <a:sp3d/>
        </p:spPr>
        <p:txBody>
          <a:bodyPr tIns="360000"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41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First African hantaviruses</a:t>
            </a:r>
            <a:endParaRPr lang="en-GB" sz="410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1835150" y="5588000"/>
            <a:ext cx="301625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903413" y="5427663"/>
            <a:ext cx="1778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latin typeface="Garamond" pitchFamily="18" charset="0"/>
              </a:rPr>
              <a:t>0.1</a:t>
            </a:r>
            <a:endParaRPr lang="en-GB" sz="1200" b="1">
              <a:latin typeface="Garamond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136775" y="4627563"/>
            <a:ext cx="1025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>
                <a:latin typeface="Arial" pitchFamily="34" charset="0"/>
                <a:cs typeface="Arial" pitchFamily="34" charset="0"/>
              </a:rPr>
              <a:t>Cao Bang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547813" y="3678238"/>
            <a:ext cx="1381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sz="1800">
                <a:latin typeface="Arial" pitchFamily="34" charset="0"/>
                <a:cs typeface="Arial" pitchFamily="34" charset="0"/>
              </a:rPr>
              <a:t>Jemez</a:t>
            </a:r>
            <a:r>
              <a:rPr lang="sk-SK" sz="1800">
                <a:latin typeface="Arial" pitchFamily="34" charset="0"/>
                <a:cs typeface="Arial" pitchFamily="34" charset="0"/>
              </a:rPr>
              <a:t> S</a:t>
            </a:r>
            <a:r>
              <a:rPr lang="en-GB" sz="1800">
                <a:latin typeface="Arial" pitchFamily="34" charset="0"/>
                <a:cs typeface="Arial" pitchFamily="34" charset="0"/>
              </a:rPr>
              <a:t>pri</a:t>
            </a:r>
            <a:r>
              <a:rPr lang="sk-SK" sz="1800">
                <a:latin typeface="Arial" pitchFamily="34" charset="0"/>
                <a:cs typeface="Arial" pitchFamily="34" charset="0"/>
              </a:rPr>
              <a:t>ngs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2176463" y="3079750"/>
            <a:ext cx="7437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>
                <a:latin typeface="Arial" pitchFamily="34" charset="0"/>
                <a:cs typeface="Arial" pitchFamily="34" charset="0"/>
              </a:rPr>
              <a:t>Seewis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2568575" y="2773363"/>
            <a:ext cx="1000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>
                <a:latin typeface="Arial" pitchFamily="34" charset="0"/>
                <a:cs typeface="Arial" pitchFamily="34" charset="0"/>
              </a:rPr>
              <a:t>Ash River</a:t>
            </a:r>
            <a:endParaRPr lang="en-GB" sz="18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40000" y="1463675"/>
            <a:ext cx="3000375" cy="4121150"/>
            <a:chOff x="1404" y="968"/>
            <a:chExt cx="2242" cy="3006"/>
          </a:xfrm>
        </p:grpSpPr>
        <p:sp>
          <p:nvSpPr>
            <p:cNvPr id="6180" name="Line 10"/>
            <p:cNvSpPr>
              <a:spLocks noChangeShapeType="1"/>
            </p:cNvSpPr>
            <p:nvPr/>
          </p:nvSpPr>
          <p:spPr bwMode="auto">
            <a:xfrm flipH="1" flipV="1">
              <a:off x="2544" y="3555"/>
              <a:ext cx="515" cy="10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1" name="Line 11"/>
            <p:cNvSpPr>
              <a:spLocks noChangeShapeType="1"/>
            </p:cNvSpPr>
            <p:nvPr/>
          </p:nvSpPr>
          <p:spPr bwMode="auto">
            <a:xfrm flipH="1" flipV="1">
              <a:off x="2544" y="3555"/>
              <a:ext cx="245" cy="419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2" name="Line 12"/>
            <p:cNvSpPr>
              <a:spLocks noChangeShapeType="1"/>
            </p:cNvSpPr>
            <p:nvPr/>
          </p:nvSpPr>
          <p:spPr bwMode="auto">
            <a:xfrm flipV="1">
              <a:off x="2355" y="3657"/>
              <a:ext cx="51" cy="19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3" name="Line 13"/>
            <p:cNvSpPr>
              <a:spLocks noChangeShapeType="1"/>
            </p:cNvSpPr>
            <p:nvPr/>
          </p:nvSpPr>
          <p:spPr bwMode="auto">
            <a:xfrm flipV="1">
              <a:off x="2154" y="3657"/>
              <a:ext cx="252" cy="9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4" name="Line 14"/>
            <p:cNvSpPr>
              <a:spLocks noChangeShapeType="1"/>
            </p:cNvSpPr>
            <p:nvPr/>
          </p:nvSpPr>
          <p:spPr bwMode="auto">
            <a:xfrm flipV="1">
              <a:off x="2406" y="3555"/>
              <a:ext cx="138" cy="10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5" name="Line 15"/>
            <p:cNvSpPr>
              <a:spLocks noChangeShapeType="1"/>
            </p:cNvSpPr>
            <p:nvPr/>
          </p:nvSpPr>
          <p:spPr bwMode="auto">
            <a:xfrm flipV="1">
              <a:off x="1802" y="2908"/>
              <a:ext cx="308" cy="40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6" name="Line 16"/>
            <p:cNvSpPr>
              <a:spLocks noChangeShapeType="1"/>
            </p:cNvSpPr>
            <p:nvPr/>
          </p:nvSpPr>
          <p:spPr bwMode="auto">
            <a:xfrm flipV="1">
              <a:off x="1404" y="2908"/>
              <a:ext cx="706" cy="16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7" name="Line 17"/>
            <p:cNvSpPr>
              <a:spLocks noChangeShapeType="1"/>
            </p:cNvSpPr>
            <p:nvPr/>
          </p:nvSpPr>
          <p:spPr bwMode="auto">
            <a:xfrm flipV="1">
              <a:off x="2110" y="2867"/>
              <a:ext cx="51" cy="4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8" name="Line 18"/>
            <p:cNvSpPr>
              <a:spLocks noChangeShapeType="1"/>
            </p:cNvSpPr>
            <p:nvPr/>
          </p:nvSpPr>
          <p:spPr bwMode="auto">
            <a:xfrm>
              <a:off x="1635" y="2705"/>
              <a:ext cx="384" cy="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89" name="Line 19"/>
            <p:cNvSpPr>
              <a:spLocks noChangeShapeType="1"/>
            </p:cNvSpPr>
            <p:nvPr/>
          </p:nvSpPr>
          <p:spPr bwMode="auto">
            <a:xfrm>
              <a:off x="1427" y="2356"/>
              <a:ext cx="540" cy="16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0" name="Line 20"/>
            <p:cNvSpPr>
              <a:spLocks noChangeShapeType="1"/>
            </p:cNvSpPr>
            <p:nvPr/>
          </p:nvSpPr>
          <p:spPr bwMode="auto">
            <a:xfrm>
              <a:off x="1768" y="2130"/>
              <a:ext cx="199" cy="39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1" name="Line 21"/>
            <p:cNvSpPr>
              <a:spLocks noChangeShapeType="1"/>
            </p:cNvSpPr>
            <p:nvPr/>
          </p:nvSpPr>
          <p:spPr bwMode="auto">
            <a:xfrm>
              <a:off x="1967" y="2521"/>
              <a:ext cx="52" cy="18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2" name="Line 22"/>
            <p:cNvSpPr>
              <a:spLocks noChangeShapeType="1"/>
            </p:cNvSpPr>
            <p:nvPr/>
          </p:nvSpPr>
          <p:spPr bwMode="auto">
            <a:xfrm>
              <a:off x="2019" y="2708"/>
              <a:ext cx="142" cy="159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3" name="Line 23"/>
            <p:cNvSpPr>
              <a:spLocks noChangeShapeType="1"/>
            </p:cNvSpPr>
            <p:nvPr/>
          </p:nvSpPr>
          <p:spPr bwMode="auto">
            <a:xfrm>
              <a:off x="2161" y="2867"/>
              <a:ext cx="224" cy="6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4" name="Line 24"/>
            <p:cNvSpPr>
              <a:spLocks noChangeShapeType="1"/>
            </p:cNvSpPr>
            <p:nvPr/>
          </p:nvSpPr>
          <p:spPr bwMode="auto">
            <a:xfrm>
              <a:off x="2374" y="968"/>
              <a:ext cx="292" cy="17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5" name="Line 25"/>
            <p:cNvSpPr>
              <a:spLocks noChangeShapeType="1"/>
            </p:cNvSpPr>
            <p:nvPr/>
          </p:nvSpPr>
          <p:spPr bwMode="auto">
            <a:xfrm flipH="1">
              <a:off x="3187" y="1905"/>
              <a:ext cx="108" cy="25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6" name="Line 26"/>
            <p:cNvSpPr>
              <a:spLocks noChangeShapeType="1"/>
            </p:cNvSpPr>
            <p:nvPr/>
          </p:nvSpPr>
          <p:spPr bwMode="auto">
            <a:xfrm flipH="1">
              <a:off x="3187" y="2086"/>
              <a:ext cx="436" cy="7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7" name="Line 27"/>
            <p:cNvSpPr>
              <a:spLocks noChangeShapeType="1"/>
            </p:cNvSpPr>
            <p:nvPr/>
          </p:nvSpPr>
          <p:spPr bwMode="auto">
            <a:xfrm flipH="1">
              <a:off x="2989" y="2158"/>
              <a:ext cx="198" cy="36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8" name="Line 28"/>
            <p:cNvSpPr>
              <a:spLocks noChangeShapeType="1"/>
            </p:cNvSpPr>
            <p:nvPr/>
          </p:nvSpPr>
          <p:spPr bwMode="auto">
            <a:xfrm flipH="1">
              <a:off x="3355" y="2662"/>
              <a:ext cx="291" cy="4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199" name="Line 29"/>
            <p:cNvSpPr>
              <a:spLocks noChangeShapeType="1"/>
            </p:cNvSpPr>
            <p:nvPr/>
          </p:nvSpPr>
          <p:spPr bwMode="auto">
            <a:xfrm flipH="1" flipV="1">
              <a:off x="3355" y="2710"/>
              <a:ext cx="227" cy="25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200" name="Line 30"/>
            <p:cNvSpPr>
              <a:spLocks noChangeShapeType="1"/>
            </p:cNvSpPr>
            <p:nvPr/>
          </p:nvSpPr>
          <p:spPr bwMode="auto">
            <a:xfrm flipH="1" flipV="1">
              <a:off x="2989" y="2524"/>
              <a:ext cx="366" cy="18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201" name="Line 31"/>
            <p:cNvSpPr>
              <a:spLocks noChangeShapeType="1"/>
            </p:cNvSpPr>
            <p:nvPr/>
          </p:nvSpPr>
          <p:spPr bwMode="auto">
            <a:xfrm flipH="1">
              <a:off x="2666" y="2524"/>
              <a:ext cx="323" cy="14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202" name="Line 32"/>
            <p:cNvSpPr>
              <a:spLocks noChangeShapeType="1"/>
            </p:cNvSpPr>
            <p:nvPr/>
          </p:nvSpPr>
          <p:spPr bwMode="auto">
            <a:xfrm flipH="1">
              <a:off x="2385" y="2668"/>
              <a:ext cx="281" cy="26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203" name="Line 33"/>
            <p:cNvSpPr>
              <a:spLocks noChangeShapeType="1"/>
            </p:cNvSpPr>
            <p:nvPr/>
          </p:nvSpPr>
          <p:spPr bwMode="auto">
            <a:xfrm>
              <a:off x="2381" y="2931"/>
              <a:ext cx="168" cy="63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6155" name="Text Box 34"/>
          <p:cNvSpPr txBox="1">
            <a:spLocks noChangeArrowheads="1"/>
          </p:cNvSpPr>
          <p:nvPr/>
        </p:nvSpPr>
        <p:spPr bwMode="auto">
          <a:xfrm>
            <a:off x="4587875" y="5084763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Seoul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Text Box 35"/>
          <p:cNvSpPr txBox="1">
            <a:spLocks noChangeArrowheads="1"/>
          </p:cNvSpPr>
          <p:nvPr/>
        </p:nvSpPr>
        <p:spPr bwMode="auto">
          <a:xfrm>
            <a:off x="4222750" y="5514975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Hantaan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Text Box 36"/>
          <p:cNvSpPr txBox="1">
            <a:spLocks noChangeArrowheads="1"/>
          </p:cNvSpPr>
          <p:nvPr/>
        </p:nvSpPr>
        <p:spPr bwMode="auto">
          <a:xfrm>
            <a:off x="2809875" y="5165725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Dobrava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Text Box 37"/>
          <p:cNvSpPr txBox="1">
            <a:spLocks noChangeArrowheads="1"/>
          </p:cNvSpPr>
          <p:nvPr/>
        </p:nvSpPr>
        <p:spPr bwMode="auto">
          <a:xfrm>
            <a:off x="2700338" y="5429250"/>
            <a:ext cx="1692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Sangassou</a:t>
            </a:r>
            <a:endParaRPr lang="en-GB" sz="2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Text Box 38"/>
          <p:cNvSpPr txBox="1">
            <a:spLocks noChangeArrowheads="1"/>
          </p:cNvSpPr>
          <p:nvPr/>
        </p:nvSpPr>
        <p:spPr bwMode="auto">
          <a:xfrm>
            <a:off x="5041900" y="2520950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 dirty="0">
                <a:latin typeface="Arial" pitchFamily="34" charset="0"/>
                <a:cs typeface="Arial" pitchFamily="34" charset="0"/>
              </a:rPr>
              <a:t>Puumala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0" name="Text Box 39"/>
          <p:cNvSpPr txBox="1">
            <a:spLocks noChangeArrowheads="1"/>
          </p:cNvSpPr>
          <p:nvPr/>
        </p:nvSpPr>
        <p:spPr bwMode="auto">
          <a:xfrm>
            <a:off x="5540375" y="2849563"/>
            <a:ext cx="624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Tula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Text Box 40"/>
          <p:cNvSpPr txBox="1">
            <a:spLocks noChangeArrowheads="1"/>
          </p:cNvSpPr>
          <p:nvPr/>
        </p:nvSpPr>
        <p:spPr bwMode="auto">
          <a:xfrm>
            <a:off x="5540375" y="3657600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Andes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2" name="Text Box 41"/>
          <p:cNvSpPr txBox="1">
            <a:spLocks noChangeArrowheads="1"/>
          </p:cNvSpPr>
          <p:nvPr/>
        </p:nvSpPr>
        <p:spPr bwMode="auto">
          <a:xfrm>
            <a:off x="5176838" y="4121150"/>
            <a:ext cx="1402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>
                <a:latin typeface="Arial" pitchFamily="34" charset="0"/>
                <a:cs typeface="Arial" pitchFamily="34" charset="0"/>
              </a:rPr>
              <a:t>Sin Nombre</a:t>
            </a:r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63" name="Text Box 42"/>
          <p:cNvSpPr txBox="1">
            <a:spLocks noChangeArrowheads="1"/>
          </p:cNvSpPr>
          <p:nvPr/>
        </p:nvSpPr>
        <p:spPr bwMode="auto">
          <a:xfrm>
            <a:off x="2716213" y="1070946"/>
            <a:ext cx="1519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dirty="0">
                <a:latin typeface="Garamond" pitchFamily="18" charset="0"/>
              </a:rPr>
              <a:t>Thottapalayam</a:t>
            </a:r>
            <a:endParaRPr lang="en-GB" dirty="0">
              <a:latin typeface="Garamond" pitchFamily="18" charset="0"/>
            </a:endParaRPr>
          </a:p>
        </p:txBody>
      </p:sp>
      <p:sp>
        <p:nvSpPr>
          <p:cNvPr id="6164" name="Oval 43"/>
          <p:cNvSpPr>
            <a:spLocks noChangeArrowheads="1"/>
          </p:cNvSpPr>
          <p:nvPr/>
        </p:nvSpPr>
        <p:spPr bwMode="auto">
          <a:xfrm rot="-1406271">
            <a:off x="4813300" y="2270125"/>
            <a:ext cx="1536700" cy="1152525"/>
          </a:xfrm>
          <a:prstGeom prst="ellipse">
            <a:avLst/>
          </a:prstGeom>
          <a:noFill/>
          <a:ln w="44450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65" name="Oval 44"/>
          <p:cNvSpPr>
            <a:spLocks noChangeArrowheads="1"/>
          </p:cNvSpPr>
          <p:nvPr/>
        </p:nvSpPr>
        <p:spPr bwMode="auto">
          <a:xfrm>
            <a:off x="5032375" y="3557588"/>
            <a:ext cx="1665288" cy="1057275"/>
          </a:xfrm>
          <a:prstGeom prst="ellipse">
            <a:avLst/>
          </a:prstGeom>
          <a:noFill/>
          <a:ln w="44450">
            <a:solidFill>
              <a:schemeClr val="tx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6166" name="Text Box 46"/>
          <p:cNvSpPr txBox="1">
            <a:spLocks noChangeArrowheads="1"/>
          </p:cNvSpPr>
          <p:nvPr/>
        </p:nvSpPr>
        <p:spPr bwMode="auto">
          <a:xfrm>
            <a:off x="6300192" y="2204864"/>
            <a:ext cx="13901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 i="1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Arvicolinae</a:t>
            </a:r>
            <a:r>
              <a:rPr lang="sk-SK" sz="1800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sk-SK" sz="1800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associated</a:t>
            </a:r>
            <a:endParaRPr lang="en-GB" sz="1800" dirty="0">
              <a:solidFill>
                <a:schemeClr val="tx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7" name="Text Box 47"/>
          <p:cNvSpPr txBox="1">
            <a:spLocks noChangeArrowheads="1"/>
          </p:cNvSpPr>
          <p:nvPr/>
        </p:nvSpPr>
        <p:spPr bwMode="auto">
          <a:xfrm>
            <a:off x="6191250" y="3046413"/>
            <a:ext cx="1800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800" i="1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Sigmodontinae</a:t>
            </a:r>
            <a:r>
              <a:rPr lang="sk-SK" sz="1800" dirty="0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sk-SK" sz="1800" dirty="0" err="1">
                <a:solidFill>
                  <a:schemeClr val="tx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associated</a:t>
            </a:r>
            <a:endParaRPr lang="en-GB" sz="1800" dirty="0">
              <a:solidFill>
                <a:schemeClr val="tx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8" name="Text Box 48"/>
          <p:cNvSpPr txBox="1">
            <a:spLocks noChangeArrowheads="1"/>
          </p:cNvSpPr>
          <p:nvPr/>
        </p:nvSpPr>
        <p:spPr bwMode="auto">
          <a:xfrm>
            <a:off x="5364163" y="5661025"/>
            <a:ext cx="1509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b="1" i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Murinae</a:t>
            </a:r>
            <a:r>
              <a:rPr lang="sk-SK" sz="20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sk-SK" sz="20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associated</a:t>
            </a:r>
            <a:endParaRPr lang="en-GB" sz="20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9" name="Line 50"/>
          <p:cNvSpPr>
            <a:spLocks noChangeShapeType="1"/>
          </p:cNvSpPr>
          <p:nvPr/>
        </p:nvSpPr>
        <p:spPr bwMode="auto">
          <a:xfrm flipV="1">
            <a:off x="2411413" y="1628775"/>
            <a:ext cx="3168650" cy="4141788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71" name="Oval 45"/>
          <p:cNvSpPr>
            <a:spLocks noChangeArrowheads="1"/>
          </p:cNvSpPr>
          <p:nvPr/>
        </p:nvSpPr>
        <p:spPr bwMode="auto">
          <a:xfrm rot="-551863">
            <a:off x="2678113" y="4787900"/>
            <a:ext cx="2824162" cy="1476375"/>
          </a:xfrm>
          <a:prstGeom prst="ellipse">
            <a:avLst/>
          </a:prstGeom>
          <a:noFill/>
          <a:ln w="444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C000"/>
              </a:solidFill>
              <a:latin typeface="Book Antiqua" pitchFamily="18" charset="0"/>
            </a:endParaRPr>
          </a:p>
        </p:txBody>
      </p:sp>
      <p:pic>
        <p:nvPicPr>
          <p:cNvPr id="6172" name="Picture 9" descr="hylomysc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8185" y="3882580"/>
            <a:ext cx="1564295" cy="99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5" descr="Sangasso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810" y="5322441"/>
            <a:ext cx="1623351" cy="10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8" name="Textfeld 69"/>
          <p:cNvSpPr txBox="1">
            <a:spLocks noChangeArrowheads="1"/>
          </p:cNvSpPr>
          <p:nvPr/>
        </p:nvSpPr>
        <p:spPr bwMode="auto">
          <a:xfrm>
            <a:off x="7206109" y="4818063"/>
            <a:ext cx="176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i="1">
                <a:latin typeface="Book Antiqua" pitchFamily="18" charset="0"/>
              </a:rPr>
              <a:t>Hylomyscus simus</a:t>
            </a:r>
            <a:endParaRPr lang="en-US" sz="1600" i="1">
              <a:latin typeface="Book Antiqua" pitchFamily="18" charset="0"/>
            </a:endParaRPr>
          </a:p>
        </p:txBody>
      </p:sp>
      <p:sp>
        <p:nvSpPr>
          <p:cNvPr id="6179" name="Textfeld 70"/>
          <p:cNvSpPr txBox="1">
            <a:spLocks noChangeArrowheads="1"/>
          </p:cNvSpPr>
          <p:nvPr/>
        </p:nvSpPr>
        <p:spPr bwMode="auto">
          <a:xfrm>
            <a:off x="7133084" y="6330950"/>
            <a:ext cx="1903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dirty="0" err="1">
                <a:latin typeface="Book Antiqua" pitchFamily="18" charset="0"/>
              </a:rPr>
              <a:t>Sangassou</a:t>
            </a:r>
            <a:r>
              <a:rPr lang="sk-SK" sz="1600" dirty="0">
                <a:latin typeface="Book Antiqua" pitchFamily="18" charset="0"/>
              </a:rPr>
              <a:t>, Guinea</a:t>
            </a:r>
            <a:endParaRPr lang="en-US" sz="1600" dirty="0">
              <a:latin typeface="Book Antiqua" pitchFamily="18" charset="0"/>
            </a:endParaRPr>
          </a:p>
        </p:txBody>
      </p:sp>
      <p:sp>
        <p:nvSpPr>
          <p:cNvPr id="61" name="Pfeil nach rechts 60"/>
          <p:cNvSpPr/>
          <p:nvPr/>
        </p:nvSpPr>
        <p:spPr>
          <a:xfrm rot="19462584">
            <a:off x="2043804" y="58831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2" name="Textfeld 61"/>
          <p:cNvSpPr txBox="1"/>
          <p:nvPr/>
        </p:nvSpPr>
        <p:spPr>
          <a:xfrm>
            <a:off x="71406" y="642939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err="1">
                <a:latin typeface="Arial" pitchFamily="34" charset="0"/>
                <a:cs typeface="Arial" pitchFamily="34" charset="0"/>
              </a:rPr>
              <a:t>Klempa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et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 al., Emerg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Infect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Dis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 2006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981076"/>
            <a:ext cx="4071966" cy="4951643"/>
            <a:chOff x="0" y="981076"/>
            <a:chExt cx="4071966" cy="4951643"/>
          </a:xfrm>
        </p:grpSpPr>
        <p:sp>
          <p:nvSpPr>
            <p:cNvPr id="6170" name="Text Box 51"/>
            <p:cNvSpPr txBox="1">
              <a:spLocks noChangeArrowheads="1"/>
            </p:cNvSpPr>
            <p:nvPr/>
          </p:nvSpPr>
          <p:spPr bwMode="auto">
            <a:xfrm>
              <a:off x="2051050" y="1557338"/>
              <a:ext cx="15113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2000" b="1" i="1" dirty="0">
                  <a:solidFill>
                    <a:srgbClr val="CC0099"/>
                  </a:solidFill>
                  <a:latin typeface="Arial" pitchFamily="34" charset="0"/>
                  <a:cs typeface="Arial" pitchFamily="34" charset="0"/>
                </a:rPr>
                <a:t>Soricidae</a:t>
              </a:r>
              <a:r>
                <a:rPr lang="sk-SK" sz="2000" b="1" dirty="0">
                  <a:solidFill>
                    <a:srgbClr val="CC0099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  <a:p>
              <a:r>
                <a:rPr lang="sk-SK" sz="2000" b="1" dirty="0">
                  <a:solidFill>
                    <a:srgbClr val="CC0099"/>
                  </a:solidFill>
                  <a:latin typeface="Arial" pitchFamily="34" charset="0"/>
                  <a:cs typeface="Arial" pitchFamily="34" charset="0"/>
                </a:rPr>
                <a:t>associated</a:t>
              </a:r>
              <a:endParaRPr lang="en-GB" sz="20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0" y="981076"/>
              <a:ext cx="4071966" cy="4951643"/>
              <a:chOff x="0" y="981076"/>
              <a:chExt cx="4071966" cy="4951643"/>
            </a:xfrm>
          </p:grpSpPr>
          <p:sp>
            <p:nvSpPr>
              <p:cNvPr id="6150" name="Rectangle 5"/>
              <p:cNvSpPr>
                <a:spLocks noChangeArrowheads="1"/>
              </p:cNvSpPr>
              <p:nvPr/>
            </p:nvSpPr>
            <p:spPr bwMode="auto">
              <a:xfrm>
                <a:off x="1116013" y="4221163"/>
                <a:ext cx="1368425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sk-SK" sz="2200" b="1" dirty="0">
                    <a:solidFill>
                      <a:srgbClr val="CC0099"/>
                    </a:solidFill>
                    <a:latin typeface="Arial" pitchFamily="34" charset="0"/>
                    <a:cs typeface="Arial" pitchFamily="34" charset="0"/>
                  </a:rPr>
                  <a:t>Tanganya</a:t>
                </a:r>
                <a:endParaRPr lang="en-GB" sz="2200" b="1" dirty="0">
                  <a:solidFill>
                    <a:srgbClr val="CC00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173" name="Picture 5" descr="Veldspitsmuis_Crocidura-leucodon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89" y="981076"/>
                <a:ext cx="1580670" cy="1022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4" name="Picture 4" descr="Tanganya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88" y="2370138"/>
                <a:ext cx="1534179" cy="973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6" name="Textfeld 67"/>
              <p:cNvSpPr txBox="1">
                <a:spLocks noChangeArrowheads="1"/>
              </p:cNvSpPr>
              <p:nvPr/>
            </p:nvSpPr>
            <p:spPr bwMode="auto">
              <a:xfrm>
                <a:off x="80654" y="3288741"/>
                <a:ext cx="18478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600" dirty="0" err="1">
                    <a:latin typeface="Book Antiqua" pitchFamily="18" charset="0"/>
                  </a:rPr>
                  <a:t>Tanganya</a:t>
                </a:r>
                <a:r>
                  <a:rPr lang="sk-SK" sz="1600" dirty="0">
                    <a:latin typeface="Book Antiqua" pitchFamily="18" charset="0"/>
                  </a:rPr>
                  <a:t>, Guinea</a:t>
                </a:r>
                <a:endParaRPr lang="en-US" sz="1600" dirty="0">
                  <a:latin typeface="Book Antiqua" pitchFamily="18" charset="0"/>
                </a:endParaRPr>
              </a:p>
            </p:txBody>
          </p:sp>
          <p:sp>
            <p:nvSpPr>
              <p:cNvPr id="6177" name="Textfeld 68"/>
              <p:cNvSpPr txBox="1">
                <a:spLocks noChangeArrowheads="1"/>
              </p:cNvSpPr>
              <p:nvPr/>
            </p:nvSpPr>
            <p:spPr bwMode="auto">
              <a:xfrm>
                <a:off x="80654" y="1944128"/>
                <a:ext cx="1735138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k-SK" sz="1600" i="1">
                    <a:latin typeface="Book Antiqua" pitchFamily="18" charset="0"/>
                  </a:rPr>
                  <a:t>Crocidura theresae</a:t>
                </a:r>
                <a:endParaRPr lang="en-US" sz="1600" i="1">
                  <a:latin typeface="Book Antiqua" pitchFamily="18" charset="0"/>
                </a:endParaRPr>
              </a:p>
            </p:txBody>
          </p:sp>
          <p:sp>
            <p:nvSpPr>
              <p:cNvPr id="60" name="Pfeil nach rechts 59"/>
              <p:cNvSpPr/>
              <p:nvPr/>
            </p:nvSpPr>
            <p:spPr>
              <a:xfrm rot="19340424">
                <a:off x="689034" y="4677535"/>
                <a:ext cx="9784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0" y="5286388"/>
                <a:ext cx="40719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1800" dirty="0">
                    <a:latin typeface="Arial" pitchFamily="34" charset="0"/>
                    <a:cs typeface="Arial" pitchFamily="34" charset="0"/>
                  </a:rPr>
                  <a:t>Klempa  et al.,</a:t>
                </a:r>
              </a:p>
              <a:p>
                <a:r>
                  <a:rPr lang="sk-SK" sz="1800" dirty="0">
                    <a:latin typeface="Arial" pitchFamily="34" charset="0"/>
                    <a:cs typeface="Arial" pitchFamily="34" charset="0"/>
                  </a:rPr>
                  <a:t>Emerg Infect Dis, 2007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14"/>
          <p:cNvPicPr>
            <a:picLocks noChangeAspect="1" noChangeArrowheads="1"/>
          </p:cNvPicPr>
          <p:nvPr/>
        </p:nvPicPr>
        <p:blipFill>
          <a:blip r:embed="rId2" cstate="email">
            <a:lum bright="24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785926"/>
            <a:ext cx="1873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hylomysc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192882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27369" y="6073346"/>
            <a:ext cx="3134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800" b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Klempa et al.</a:t>
            </a:r>
            <a:r>
              <a:rPr lang="de-DE" sz="1800" b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k-SK" sz="1800" b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J </a:t>
            </a:r>
            <a:r>
              <a:rPr lang="sk-SK" sz="1800" b="0" dirty="0" err="1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Inf</a:t>
            </a:r>
            <a:r>
              <a:rPr lang="sk-SK" sz="1800" b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800" b="0" dirty="0" err="1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Dis</a:t>
            </a:r>
            <a:r>
              <a:rPr lang="sk-SK" sz="1800" b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2010</a:t>
            </a:r>
            <a:endParaRPr lang="en-GB" sz="1800" b="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7369" y="3790283"/>
            <a:ext cx="423705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sk-SK" sz="1800" b="1" kern="0" dirty="0" err="1">
                <a:latin typeface="Arial" pitchFamily="34" charset="0"/>
                <a:cs typeface="Arial" pitchFamily="34" charset="0"/>
              </a:rPr>
              <a:t>Seroepidemiological</a:t>
            </a:r>
            <a:r>
              <a:rPr lang="sk-SK" sz="1800" b="1" kern="0" dirty="0">
                <a:latin typeface="Arial" pitchFamily="34" charset="0"/>
                <a:cs typeface="Arial" pitchFamily="34" charset="0"/>
              </a:rPr>
              <a:t> study in Guinea</a:t>
            </a:r>
            <a:endParaRPr lang="en-GB" sz="1800" b="1" kern="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  <a:buFontTx/>
              <a:buChar char="•"/>
              <a:defRPr/>
            </a:pPr>
            <a:r>
              <a:rPr lang="sk-SK" sz="1800" b="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0" kern="0" dirty="0" err="1">
                <a:latin typeface="Arial" pitchFamily="34" charset="0"/>
                <a:cs typeface="Arial" pitchFamily="34" charset="0"/>
              </a:rPr>
              <a:t>recombinant</a:t>
            </a:r>
            <a:r>
              <a:rPr lang="sk-SK" sz="1800" b="0" kern="0" dirty="0">
                <a:latin typeface="Arial" pitchFamily="34" charset="0"/>
                <a:cs typeface="Arial" pitchFamily="34" charset="0"/>
              </a:rPr>
              <a:t> N protein expression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Tx/>
              <a:buChar char="•"/>
              <a:defRPr/>
            </a:pPr>
            <a:r>
              <a:rPr lang="sk-SK" sz="1800" b="0" kern="0" dirty="0">
                <a:latin typeface="Arial" pitchFamily="34" charset="0"/>
                <a:cs typeface="Arial" pitchFamily="34" charset="0"/>
              </a:rPr>
              <a:t> ELISA 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Tx/>
              <a:buChar char="•"/>
              <a:defRPr/>
            </a:pPr>
            <a:r>
              <a:rPr lang="sk-SK" sz="1800" b="0" kern="0" dirty="0">
                <a:latin typeface="Arial" pitchFamily="34" charset="0"/>
                <a:cs typeface="Arial" pitchFamily="34" charset="0"/>
              </a:rPr>
              <a:t> immunization</a:t>
            </a:r>
          </a:p>
          <a:p>
            <a:pPr>
              <a:spcBef>
                <a:spcPts val="0"/>
              </a:spcBef>
              <a:spcAft>
                <a:spcPts val="200"/>
              </a:spcAft>
              <a:buFontTx/>
              <a:buChar char="•"/>
              <a:defRPr/>
            </a:pPr>
            <a:r>
              <a:rPr lang="sk-SK" sz="1800" b="0" kern="0" dirty="0">
                <a:latin typeface="Arial" pitchFamily="34" charset="0"/>
                <a:cs typeface="Arial" pitchFamily="34" charset="0"/>
              </a:rPr>
              <a:t> immunofluorescence test</a:t>
            </a:r>
          </a:p>
          <a:p>
            <a:pPr>
              <a:spcBef>
                <a:spcPts val="0"/>
              </a:spcBef>
              <a:spcAft>
                <a:spcPts val="200"/>
              </a:spcAft>
              <a:buFontTx/>
              <a:buChar char="•"/>
              <a:defRPr/>
            </a:pPr>
            <a:r>
              <a:rPr lang="sk-SK" sz="1800" b="0" kern="0" dirty="0">
                <a:latin typeface="Arial" pitchFamily="34" charset="0"/>
                <a:cs typeface="Arial" pitchFamily="34" charset="0"/>
              </a:rPr>
              <a:t> neutralisation assay (FRNT)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sk-SK" sz="1800" kern="0" dirty="0">
                <a:latin typeface="Arial" pitchFamily="34" charset="0"/>
                <a:cs typeface="Arial" pitchFamily="34" charset="0"/>
              </a:rPr>
              <a:t> </a:t>
            </a:r>
            <a:endParaRPr lang="en-GB" sz="1800" b="0" kern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59338" y="3190291"/>
            <a:ext cx="4284662" cy="3263045"/>
            <a:chOff x="4859338" y="3190291"/>
            <a:chExt cx="4284662" cy="3263045"/>
          </a:xfrm>
        </p:grpSpPr>
        <p:sp>
          <p:nvSpPr>
            <p:cNvPr id="6" name="Textfeld 5"/>
            <p:cNvSpPr txBox="1"/>
            <p:nvPr/>
          </p:nvSpPr>
          <p:spPr>
            <a:xfrm>
              <a:off x="4860032" y="6084004"/>
              <a:ext cx="292054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1800" b="0" dirty="0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Klempa et al., J </a:t>
              </a:r>
              <a:r>
                <a:rPr lang="sk-SK" sz="1800" b="0" dirty="0" err="1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Virol</a:t>
              </a:r>
              <a:r>
                <a:rPr lang="sk-SK" sz="1800" b="0" dirty="0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 2012</a:t>
              </a:r>
              <a:endParaRPr lang="en-US" sz="1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859338" y="3845486"/>
              <a:ext cx="4284662" cy="22365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sk-SK" sz="1800" b="1" dirty="0" err="1">
                  <a:latin typeface="Arial" pitchFamily="34" charset="0"/>
                  <a:cs typeface="Arial" pitchFamily="34" charset="0"/>
                </a:rPr>
                <a:t>Comparative</a:t>
              </a:r>
              <a:r>
                <a:rPr lang="sk-SK" sz="1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800" b="1" dirty="0" err="1">
                  <a:latin typeface="Arial" pitchFamily="34" charset="0"/>
                  <a:cs typeface="Arial" pitchFamily="34" charset="0"/>
                </a:rPr>
                <a:t>pathogenesis</a:t>
              </a:r>
              <a:r>
                <a:rPr lang="sk-SK" sz="1800" b="1" dirty="0">
                  <a:latin typeface="Arial" pitchFamily="34" charset="0"/>
                  <a:cs typeface="Arial" pitchFamily="34" charset="0"/>
                </a:rPr>
                <a:t> study</a:t>
              </a:r>
            </a:p>
            <a:p>
              <a:pPr marL="177800" indent="-17780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sk-SK" sz="1800" dirty="0" err="1">
                  <a:latin typeface="Arial" pitchFamily="34" charset="0"/>
                  <a:cs typeface="Arial" pitchFamily="34" charset="0"/>
                </a:rPr>
                <a:t>uses</a:t>
              </a:r>
              <a:r>
                <a:rPr lang="sk-SK" sz="1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800" b="0" dirty="0">
                  <a:latin typeface="Arial" pitchFamily="34" charset="0"/>
                  <a:cs typeface="Arial" pitchFamily="34" charset="0"/>
                </a:rPr>
                <a:t>ß1 integrin as entry receptor</a:t>
              </a:r>
            </a:p>
            <a:p>
              <a:pPr marL="177800" indent="-177800">
                <a:spcBef>
                  <a:spcPts val="0"/>
                </a:spcBef>
                <a:spcAft>
                  <a:spcPts val="200"/>
                </a:spcAft>
                <a:buFont typeface="Arial" pitchFamily="34" charset="0"/>
                <a:buChar char="•"/>
                <a:defRPr/>
              </a:pPr>
              <a:r>
                <a:rPr lang="sk-SK" sz="1800" b="0" dirty="0">
                  <a:latin typeface="Arial" pitchFamily="34" charset="0"/>
                  <a:cs typeface="Arial" pitchFamily="34" charset="0"/>
                </a:rPr>
                <a:t>is a strong inducer of IFN- </a:t>
              </a:r>
              <a:r>
                <a:rPr lang="el-GR" sz="1800" b="0" dirty="0">
                  <a:latin typeface="Arial" pitchFamily="34" charset="0"/>
                  <a:cs typeface="Arial" pitchFamily="34" charset="0"/>
                </a:rPr>
                <a:t>λ </a:t>
              </a:r>
              <a:r>
                <a:rPr lang="sk-SK" sz="1800" b="0" dirty="0">
                  <a:latin typeface="Arial" pitchFamily="34" charset="0"/>
                  <a:cs typeface="Arial" pitchFamily="34" charset="0"/>
                </a:rPr>
                <a:t>in type I IFN-deficient </a:t>
              </a:r>
              <a:r>
                <a:rPr lang="sk-SK" sz="1800" b="0" dirty="0" err="1">
                  <a:latin typeface="Arial" pitchFamily="34" charset="0"/>
                  <a:cs typeface="Arial" pitchFamily="34" charset="0"/>
                </a:rPr>
                <a:t>Vero</a:t>
              </a:r>
              <a:r>
                <a:rPr lang="sk-SK" sz="1800" b="0" dirty="0">
                  <a:latin typeface="Arial" pitchFamily="34" charset="0"/>
                  <a:cs typeface="Arial" pitchFamily="34" charset="0"/>
                </a:rPr>
                <a:t> E6</a:t>
              </a:r>
            </a:p>
            <a:p>
              <a:pPr marL="177800" indent="-177800">
                <a:spcBef>
                  <a:spcPts val="0"/>
                </a:spcBef>
                <a:spcAft>
                  <a:spcPts val="200"/>
                </a:spcAft>
                <a:buFont typeface="Arial" pitchFamily="34" charset="0"/>
                <a:buChar char="•"/>
                <a:defRPr/>
              </a:pPr>
              <a:r>
                <a:rPr lang="sk-SK" sz="1800" kern="0" dirty="0" err="1">
                  <a:latin typeface="Arial" pitchFamily="34" charset="0"/>
                  <a:cs typeface="Arial" pitchFamily="34" charset="0"/>
                </a:rPr>
                <a:t>complete</a:t>
              </a:r>
              <a:r>
                <a:rPr lang="sk-SK" sz="1800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800" kern="0" dirty="0" err="1">
                  <a:latin typeface="Arial" pitchFamily="34" charset="0"/>
                  <a:cs typeface="Arial" pitchFamily="34" charset="0"/>
                </a:rPr>
                <a:t>genome</a:t>
              </a:r>
              <a:r>
                <a:rPr lang="sk-SK" sz="1800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800" kern="0" dirty="0" err="1">
                  <a:latin typeface="Arial" pitchFamily="34" charset="0"/>
                  <a:cs typeface="Arial" pitchFamily="34" charset="0"/>
                </a:rPr>
                <a:t>sequencing</a:t>
              </a:r>
              <a:endParaRPr lang="sk-SK" sz="1800" kern="0" dirty="0">
                <a:latin typeface="Arial" pitchFamily="34" charset="0"/>
                <a:cs typeface="Arial" pitchFamily="34" charset="0"/>
              </a:endParaRPr>
            </a:p>
            <a:p>
              <a:pPr marL="177800" indent="-177800"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sk-SK" sz="1800" b="0" dirty="0" err="1">
                  <a:latin typeface="Arial" pitchFamily="34" charset="0"/>
                  <a:cs typeface="Arial" pitchFamily="34" charset="0"/>
                </a:rPr>
                <a:t>unique</a:t>
              </a:r>
              <a:r>
                <a:rPr lang="sk-SK" sz="1800" b="0" dirty="0">
                  <a:latin typeface="Arial" pitchFamily="34" charset="0"/>
                  <a:cs typeface="Arial" pitchFamily="34" charset="0"/>
                </a:rPr>
                <a:t> properties within Murinae-associated hantaviruses </a:t>
              </a:r>
              <a:endParaRPr lang="en-US" sz="1800" b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Pfeil nach rechts 10"/>
            <p:cNvSpPr/>
            <p:nvPr/>
          </p:nvSpPr>
          <p:spPr>
            <a:xfrm rot="2158355">
              <a:off x="5010221" y="3190291"/>
              <a:ext cx="642942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4" name="Pfeil nach rechts 13"/>
          <p:cNvSpPr/>
          <p:nvPr/>
        </p:nvSpPr>
        <p:spPr>
          <a:xfrm rot="7986521">
            <a:off x="2503982" y="3229781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Pfeil nach rechts 14"/>
          <p:cNvSpPr/>
          <p:nvPr/>
        </p:nvSpPr>
        <p:spPr>
          <a:xfrm>
            <a:off x="2357422" y="2214554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56280"/>
            <a:ext cx="9144000" cy="17296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6800000"/>
            </a:lightRig>
          </a:scene3d>
          <a:sp3d/>
        </p:spPr>
        <p:txBody>
          <a:bodyPr tIns="180000"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1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Isolation of </a:t>
            </a:r>
            <a:r>
              <a:rPr lang="en-US" sz="4100" dirty="0" err="1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Sangassou</a:t>
            </a:r>
            <a:r>
              <a:rPr lang="en-US" sz="41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 virus, the first hantavirus from Africa</a:t>
            </a:r>
            <a:endParaRPr lang="en-GB" sz="410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8122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3772575" y="2787879"/>
            <a:ext cx="3306821" cy="2905495"/>
          </a:xfrm>
          <a:custGeom>
            <a:avLst/>
            <a:gdLst>
              <a:gd name="connsiteX0" fmla="*/ 0 w 3265714"/>
              <a:gd name="connsiteY0" fmla="*/ 558140 h 2838202"/>
              <a:gd name="connsiteX1" fmla="*/ 166254 w 3265714"/>
              <a:gd name="connsiteY1" fmla="*/ 1591293 h 2838202"/>
              <a:gd name="connsiteX2" fmla="*/ 106878 w 3265714"/>
              <a:gd name="connsiteY2" fmla="*/ 2505693 h 2838202"/>
              <a:gd name="connsiteX3" fmla="*/ 273132 w 3265714"/>
              <a:gd name="connsiteY3" fmla="*/ 2838202 h 2838202"/>
              <a:gd name="connsiteX4" fmla="*/ 1555667 w 3265714"/>
              <a:gd name="connsiteY4" fmla="*/ 2173184 h 2838202"/>
              <a:gd name="connsiteX5" fmla="*/ 3146961 w 3265714"/>
              <a:gd name="connsiteY5" fmla="*/ 866898 h 2838202"/>
              <a:gd name="connsiteX6" fmla="*/ 3265714 w 3265714"/>
              <a:gd name="connsiteY6" fmla="*/ 332509 h 2838202"/>
              <a:gd name="connsiteX7" fmla="*/ 1900052 w 3265714"/>
              <a:gd name="connsiteY7" fmla="*/ 0 h 2838202"/>
              <a:gd name="connsiteX8" fmla="*/ 819397 w 3265714"/>
              <a:gd name="connsiteY8" fmla="*/ 261257 h 2838202"/>
              <a:gd name="connsiteX9" fmla="*/ 0 w 3265714"/>
              <a:gd name="connsiteY9" fmla="*/ 558140 h 2838202"/>
              <a:gd name="connsiteX0" fmla="*/ 108857 w 3374571"/>
              <a:gd name="connsiteY0" fmla="*/ 558140 h 2838202"/>
              <a:gd name="connsiteX1" fmla="*/ 275111 w 3374571"/>
              <a:gd name="connsiteY1" fmla="*/ 1591293 h 2838202"/>
              <a:gd name="connsiteX2" fmla="*/ 215735 w 3374571"/>
              <a:gd name="connsiteY2" fmla="*/ 2505693 h 2838202"/>
              <a:gd name="connsiteX3" fmla="*/ 381989 w 3374571"/>
              <a:gd name="connsiteY3" fmla="*/ 2838202 h 2838202"/>
              <a:gd name="connsiteX4" fmla="*/ 1664524 w 3374571"/>
              <a:gd name="connsiteY4" fmla="*/ 2173184 h 2838202"/>
              <a:gd name="connsiteX5" fmla="*/ 3255818 w 3374571"/>
              <a:gd name="connsiteY5" fmla="*/ 866898 h 2838202"/>
              <a:gd name="connsiteX6" fmla="*/ 3374571 w 3374571"/>
              <a:gd name="connsiteY6" fmla="*/ 332509 h 2838202"/>
              <a:gd name="connsiteX7" fmla="*/ 2008909 w 3374571"/>
              <a:gd name="connsiteY7" fmla="*/ 0 h 2838202"/>
              <a:gd name="connsiteX8" fmla="*/ 928254 w 3374571"/>
              <a:gd name="connsiteY8" fmla="*/ 261257 h 2838202"/>
              <a:gd name="connsiteX9" fmla="*/ 108857 w 3374571"/>
              <a:gd name="connsiteY9" fmla="*/ 558140 h 2838202"/>
              <a:gd name="connsiteX0" fmla="*/ 108857 w 3374571"/>
              <a:gd name="connsiteY0" fmla="*/ 558140 h 2893620"/>
              <a:gd name="connsiteX1" fmla="*/ 275111 w 3374571"/>
              <a:gd name="connsiteY1" fmla="*/ 1591293 h 2893620"/>
              <a:gd name="connsiteX2" fmla="*/ 215735 w 3374571"/>
              <a:gd name="connsiteY2" fmla="*/ 2505693 h 2893620"/>
              <a:gd name="connsiteX3" fmla="*/ 381989 w 3374571"/>
              <a:gd name="connsiteY3" fmla="*/ 2838202 h 2893620"/>
              <a:gd name="connsiteX4" fmla="*/ 1664524 w 3374571"/>
              <a:gd name="connsiteY4" fmla="*/ 2173184 h 2893620"/>
              <a:gd name="connsiteX5" fmla="*/ 3255818 w 3374571"/>
              <a:gd name="connsiteY5" fmla="*/ 866898 h 2893620"/>
              <a:gd name="connsiteX6" fmla="*/ 3374571 w 3374571"/>
              <a:gd name="connsiteY6" fmla="*/ 332509 h 2893620"/>
              <a:gd name="connsiteX7" fmla="*/ 2008909 w 3374571"/>
              <a:gd name="connsiteY7" fmla="*/ 0 h 2893620"/>
              <a:gd name="connsiteX8" fmla="*/ 928254 w 3374571"/>
              <a:gd name="connsiteY8" fmla="*/ 261257 h 2893620"/>
              <a:gd name="connsiteX9" fmla="*/ 108857 w 3374571"/>
              <a:gd name="connsiteY9" fmla="*/ 558140 h 2893620"/>
              <a:gd name="connsiteX0" fmla="*/ 108857 w 3374571"/>
              <a:gd name="connsiteY0" fmla="*/ 558140 h 2893620"/>
              <a:gd name="connsiteX1" fmla="*/ 275111 w 3374571"/>
              <a:gd name="connsiteY1" fmla="*/ 1591293 h 2893620"/>
              <a:gd name="connsiteX2" fmla="*/ 215735 w 3374571"/>
              <a:gd name="connsiteY2" fmla="*/ 2505693 h 2893620"/>
              <a:gd name="connsiteX3" fmla="*/ 381989 w 3374571"/>
              <a:gd name="connsiteY3" fmla="*/ 2838202 h 2893620"/>
              <a:gd name="connsiteX4" fmla="*/ 1664524 w 3374571"/>
              <a:gd name="connsiteY4" fmla="*/ 2173184 h 2893620"/>
              <a:gd name="connsiteX5" fmla="*/ 3255818 w 3374571"/>
              <a:gd name="connsiteY5" fmla="*/ 866898 h 2893620"/>
              <a:gd name="connsiteX6" fmla="*/ 3374571 w 3374571"/>
              <a:gd name="connsiteY6" fmla="*/ 332509 h 2893620"/>
              <a:gd name="connsiteX7" fmla="*/ 2008909 w 3374571"/>
              <a:gd name="connsiteY7" fmla="*/ 0 h 2893620"/>
              <a:gd name="connsiteX8" fmla="*/ 928254 w 3374571"/>
              <a:gd name="connsiteY8" fmla="*/ 261257 h 2893620"/>
              <a:gd name="connsiteX9" fmla="*/ 108857 w 3374571"/>
              <a:gd name="connsiteY9" fmla="*/ 558140 h 2893620"/>
              <a:gd name="connsiteX0" fmla="*/ 108857 w 3374571"/>
              <a:gd name="connsiteY0" fmla="*/ 558140 h 2893620"/>
              <a:gd name="connsiteX1" fmla="*/ 275111 w 3374571"/>
              <a:gd name="connsiteY1" fmla="*/ 1591293 h 2893620"/>
              <a:gd name="connsiteX2" fmla="*/ 215735 w 3374571"/>
              <a:gd name="connsiteY2" fmla="*/ 2505693 h 2893620"/>
              <a:gd name="connsiteX3" fmla="*/ 381989 w 3374571"/>
              <a:gd name="connsiteY3" fmla="*/ 2838202 h 2893620"/>
              <a:gd name="connsiteX4" fmla="*/ 1664524 w 3374571"/>
              <a:gd name="connsiteY4" fmla="*/ 2173184 h 2893620"/>
              <a:gd name="connsiteX5" fmla="*/ 3255818 w 3374571"/>
              <a:gd name="connsiteY5" fmla="*/ 866898 h 2893620"/>
              <a:gd name="connsiteX6" fmla="*/ 3374571 w 3374571"/>
              <a:gd name="connsiteY6" fmla="*/ 332509 h 2893620"/>
              <a:gd name="connsiteX7" fmla="*/ 2008909 w 3374571"/>
              <a:gd name="connsiteY7" fmla="*/ 0 h 2893620"/>
              <a:gd name="connsiteX8" fmla="*/ 928254 w 3374571"/>
              <a:gd name="connsiteY8" fmla="*/ 261257 h 2893620"/>
              <a:gd name="connsiteX9" fmla="*/ 108857 w 3374571"/>
              <a:gd name="connsiteY9" fmla="*/ 558140 h 2893620"/>
              <a:gd name="connsiteX0" fmla="*/ 108857 w 3582389"/>
              <a:gd name="connsiteY0" fmla="*/ 558140 h 2893620"/>
              <a:gd name="connsiteX1" fmla="*/ 275111 w 3582389"/>
              <a:gd name="connsiteY1" fmla="*/ 1591293 h 2893620"/>
              <a:gd name="connsiteX2" fmla="*/ 215735 w 3582389"/>
              <a:gd name="connsiteY2" fmla="*/ 2505693 h 2893620"/>
              <a:gd name="connsiteX3" fmla="*/ 381989 w 3582389"/>
              <a:gd name="connsiteY3" fmla="*/ 2838202 h 2893620"/>
              <a:gd name="connsiteX4" fmla="*/ 1664524 w 3582389"/>
              <a:gd name="connsiteY4" fmla="*/ 2173184 h 2893620"/>
              <a:gd name="connsiteX5" fmla="*/ 3255818 w 3582389"/>
              <a:gd name="connsiteY5" fmla="*/ 866898 h 2893620"/>
              <a:gd name="connsiteX6" fmla="*/ 3374571 w 3582389"/>
              <a:gd name="connsiteY6" fmla="*/ 332509 h 2893620"/>
              <a:gd name="connsiteX7" fmla="*/ 2008909 w 3582389"/>
              <a:gd name="connsiteY7" fmla="*/ 0 h 2893620"/>
              <a:gd name="connsiteX8" fmla="*/ 928254 w 3582389"/>
              <a:gd name="connsiteY8" fmla="*/ 261257 h 2893620"/>
              <a:gd name="connsiteX9" fmla="*/ 108857 w 3582389"/>
              <a:gd name="connsiteY9" fmla="*/ 558140 h 2893620"/>
              <a:gd name="connsiteX0" fmla="*/ 108857 w 3582389"/>
              <a:gd name="connsiteY0" fmla="*/ 558140 h 2893620"/>
              <a:gd name="connsiteX1" fmla="*/ 275111 w 3582389"/>
              <a:gd name="connsiteY1" fmla="*/ 1591293 h 2893620"/>
              <a:gd name="connsiteX2" fmla="*/ 215735 w 3582389"/>
              <a:gd name="connsiteY2" fmla="*/ 2505693 h 2893620"/>
              <a:gd name="connsiteX3" fmla="*/ 381989 w 3582389"/>
              <a:gd name="connsiteY3" fmla="*/ 2838202 h 2893620"/>
              <a:gd name="connsiteX4" fmla="*/ 1664524 w 3582389"/>
              <a:gd name="connsiteY4" fmla="*/ 2173184 h 2893620"/>
              <a:gd name="connsiteX5" fmla="*/ 3255818 w 3582389"/>
              <a:gd name="connsiteY5" fmla="*/ 866898 h 2893620"/>
              <a:gd name="connsiteX6" fmla="*/ 3374571 w 3582389"/>
              <a:gd name="connsiteY6" fmla="*/ 332509 h 2893620"/>
              <a:gd name="connsiteX7" fmla="*/ 2008909 w 3582389"/>
              <a:gd name="connsiteY7" fmla="*/ 0 h 2893620"/>
              <a:gd name="connsiteX8" fmla="*/ 928254 w 3582389"/>
              <a:gd name="connsiteY8" fmla="*/ 261257 h 2893620"/>
              <a:gd name="connsiteX9" fmla="*/ 108857 w 3582389"/>
              <a:gd name="connsiteY9" fmla="*/ 558140 h 2893620"/>
              <a:gd name="connsiteX0" fmla="*/ 108857 w 3582389"/>
              <a:gd name="connsiteY0" fmla="*/ 570015 h 2905495"/>
              <a:gd name="connsiteX1" fmla="*/ 275111 w 3582389"/>
              <a:gd name="connsiteY1" fmla="*/ 1603168 h 2905495"/>
              <a:gd name="connsiteX2" fmla="*/ 215735 w 3582389"/>
              <a:gd name="connsiteY2" fmla="*/ 2517568 h 2905495"/>
              <a:gd name="connsiteX3" fmla="*/ 381989 w 3582389"/>
              <a:gd name="connsiteY3" fmla="*/ 2850077 h 2905495"/>
              <a:gd name="connsiteX4" fmla="*/ 1664524 w 3582389"/>
              <a:gd name="connsiteY4" fmla="*/ 2185059 h 2905495"/>
              <a:gd name="connsiteX5" fmla="*/ 3255818 w 3582389"/>
              <a:gd name="connsiteY5" fmla="*/ 878773 h 2905495"/>
              <a:gd name="connsiteX6" fmla="*/ 3374571 w 3582389"/>
              <a:gd name="connsiteY6" fmla="*/ 344384 h 2905495"/>
              <a:gd name="connsiteX7" fmla="*/ 2008909 w 3582389"/>
              <a:gd name="connsiteY7" fmla="*/ 11875 h 2905495"/>
              <a:gd name="connsiteX8" fmla="*/ 928254 w 3582389"/>
              <a:gd name="connsiteY8" fmla="*/ 273132 h 2905495"/>
              <a:gd name="connsiteX9" fmla="*/ 108857 w 3582389"/>
              <a:gd name="connsiteY9" fmla="*/ 570015 h 2905495"/>
              <a:gd name="connsiteX0" fmla="*/ 108857 w 3582389"/>
              <a:gd name="connsiteY0" fmla="*/ 570015 h 2905495"/>
              <a:gd name="connsiteX1" fmla="*/ 275111 w 3582389"/>
              <a:gd name="connsiteY1" fmla="*/ 1603168 h 2905495"/>
              <a:gd name="connsiteX2" fmla="*/ 215735 w 3582389"/>
              <a:gd name="connsiteY2" fmla="*/ 2517568 h 2905495"/>
              <a:gd name="connsiteX3" fmla="*/ 381989 w 3582389"/>
              <a:gd name="connsiteY3" fmla="*/ 2850077 h 2905495"/>
              <a:gd name="connsiteX4" fmla="*/ 1664524 w 3582389"/>
              <a:gd name="connsiteY4" fmla="*/ 2185059 h 2905495"/>
              <a:gd name="connsiteX5" fmla="*/ 3255818 w 3582389"/>
              <a:gd name="connsiteY5" fmla="*/ 878773 h 2905495"/>
              <a:gd name="connsiteX6" fmla="*/ 3374571 w 3582389"/>
              <a:gd name="connsiteY6" fmla="*/ 344384 h 2905495"/>
              <a:gd name="connsiteX7" fmla="*/ 2008909 w 3582389"/>
              <a:gd name="connsiteY7" fmla="*/ 11875 h 2905495"/>
              <a:gd name="connsiteX8" fmla="*/ 928254 w 3582389"/>
              <a:gd name="connsiteY8" fmla="*/ 273132 h 2905495"/>
              <a:gd name="connsiteX9" fmla="*/ 108857 w 3582389"/>
              <a:gd name="connsiteY9" fmla="*/ 570015 h 290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389" h="2905495">
                <a:moveTo>
                  <a:pt x="108857" y="570015"/>
                </a:moveTo>
                <a:cubicBezTo>
                  <a:pt x="0" y="791688"/>
                  <a:pt x="257298" y="1278576"/>
                  <a:pt x="275111" y="1603168"/>
                </a:cubicBezTo>
                <a:cubicBezTo>
                  <a:pt x="292924" y="1927760"/>
                  <a:pt x="197922" y="2309750"/>
                  <a:pt x="215735" y="2517568"/>
                </a:cubicBezTo>
                <a:cubicBezTo>
                  <a:pt x="233548" y="2725386"/>
                  <a:pt x="140524" y="2905495"/>
                  <a:pt x="381989" y="2850077"/>
                </a:cubicBezTo>
                <a:cubicBezTo>
                  <a:pt x="623454" y="2794659"/>
                  <a:pt x="1185553" y="2513610"/>
                  <a:pt x="1664524" y="2185059"/>
                </a:cubicBezTo>
                <a:cubicBezTo>
                  <a:pt x="2143495" y="1856508"/>
                  <a:pt x="2970810" y="1185552"/>
                  <a:pt x="3255818" y="878773"/>
                </a:cubicBezTo>
                <a:cubicBezTo>
                  <a:pt x="3540826" y="571994"/>
                  <a:pt x="3582389" y="488867"/>
                  <a:pt x="3374571" y="344384"/>
                </a:cubicBezTo>
                <a:cubicBezTo>
                  <a:pt x="3166753" y="199901"/>
                  <a:pt x="2416628" y="23750"/>
                  <a:pt x="2008909" y="11875"/>
                </a:cubicBezTo>
                <a:cubicBezTo>
                  <a:pt x="1601190" y="0"/>
                  <a:pt x="1244929" y="180109"/>
                  <a:pt x="928254" y="273132"/>
                </a:cubicBezTo>
                <a:cubicBezTo>
                  <a:pt x="611579" y="366155"/>
                  <a:pt x="217714" y="348342"/>
                  <a:pt x="108857" y="57001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2703329" y="2795406"/>
            <a:ext cx="1191722" cy="3815634"/>
          </a:xfrm>
          <a:custGeom>
            <a:avLst/>
            <a:gdLst>
              <a:gd name="connsiteX0" fmla="*/ 541325 w 1192378"/>
              <a:gd name="connsiteY0" fmla="*/ 7316 h 3328416"/>
              <a:gd name="connsiteX1" fmla="*/ 0 w 1192378"/>
              <a:gd name="connsiteY1" fmla="*/ 2223821 h 3328416"/>
              <a:gd name="connsiteX2" fmla="*/ 168250 w 1192378"/>
              <a:gd name="connsiteY2" fmla="*/ 2809037 h 3328416"/>
              <a:gd name="connsiteX3" fmla="*/ 782727 w 1192378"/>
              <a:gd name="connsiteY3" fmla="*/ 3328416 h 3328416"/>
              <a:gd name="connsiteX4" fmla="*/ 1141172 w 1192378"/>
              <a:gd name="connsiteY4" fmla="*/ 3277210 h 3328416"/>
              <a:gd name="connsiteX5" fmla="*/ 1192378 w 1192378"/>
              <a:gd name="connsiteY5" fmla="*/ 1850746 h 3328416"/>
              <a:gd name="connsiteX6" fmla="*/ 672999 w 1192378"/>
              <a:gd name="connsiteY6" fmla="*/ 0 h 3328416"/>
              <a:gd name="connsiteX7" fmla="*/ 541325 w 1192378"/>
              <a:gd name="connsiteY7" fmla="*/ 7316 h 3328416"/>
              <a:gd name="connsiteX0" fmla="*/ 603504 w 1254557"/>
              <a:gd name="connsiteY0" fmla="*/ 7316 h 3328416"/>
              <a:gd name="connsiteX1" fmla="*/ 62179 w 1254557"/>
              <a:gd name="connsiteY1" fmla="*/ 2223821 h 3328416"/>
              <a:gd name="connsiteX2" fmla="*/ 230429 w 1254557"/>
              <a:gd name="connsiteY2" fmla="*/ 2809037 h 3328416"/>
              <a:gd name="connsiteX3" fmla="*/ 844906 w 1254557"/>
              <a:gd name="connsiteY3" fmla="*/ 3328416 h 3328416"/>
              <a:gd name="connsiteX4" fmla="*/ 1203351 w 1254557"/>
              <a:gd name="connsiteY4" fmla="*/ 3277210 h 3328416"/>
              <a:gd name="connsiteX5" fmla="*/ 1254557 w 1254557"/>
              <a:gd name="connsiteY5" fmla="*/ 1850746 h 3328416"/>
              <a:gd name="connsiteX6" fmla="*/ 735178 w 1254557"/>
              <a:gd name="connsiteY6" fmla="*/ 0 h 3328416"/>
              <a:gd name="connsiteX7" fmla="*/ 603504 w 1254557"/>
              <a:gd name="connsiteY7" fmla="*/ 7316 h 3328416"/>
              <a:gd name="connsiteX0" fmla="*/ 603504 w 1254557"/>
              <a:gd name="connsiteY0" fmla="*/ 7316 h 3328416"/>
              <a:gd name="connsiteX1" fmla="*/ 62179 w 1254557"/>
              <a:gd name="connsiteY1" fmla="*/ 2223821 h 3328416"/>
              <a:gd name="connsiteX2" fmla="*/ 230429 w 1254557"/>
              <a:gd name="connsiteY2" fmla="*/ 2809037 h 3328416"/>
              <a:gd name="connsiteX3" fmla="*/ 844906 w 1254557"/>
              <a:gd name="connsiteY3" fmla="*/ 3328416 h 3328416"/>
              <a:gd name="connsiteX4" fmla="*/ 1203351 w 1254557"/>
              <a:gd name="connsiteY4" fmla="*/ 3277210 h 3328416"/>
              <a:gd name="connsiteX5" fmla="*/ 1254557 w 1254557"/>
              <a:gd name="connsiteY5" fmla="*/ 1850746 h 3328416"/>
              <a:gd name="connsiteX6" fmla="*/ 735178 w 1254557"/>
              <a:gd name="connsiteY6" fmla="*/ 0 h 3328416"/>
              <a:gd name="connsiteX7" fmla="*/ 603504 w 1254557"/>
              <a:gd name="connsiteY7" fmla="*/ 7316 h 3328416"/>
              <a:gd name="connsiteX0" fmla="*/ 603504 w 1254557"/>
              <a:gd name="connsiteY0" fmla="*/ 7316 h 3523488"/>
              <a:gd name="connsiteX1" fmla="*/ 62179 w 1254557"/>
              <a:gd name="connsiteY1" fmla="*/ 2223821 h 3523488"/>
              <a:gd name="connsiteX2" fmla="*/ 230429 w 1254557"/>
              <a:gd name="connsiteY2" fmla="*/ 2809037 h 3523488"/>
              <a:gd name="connsiteX3" fmla="*/ 844906 w 1254557"/>
              <a:gd name="connsiteY3" fmla="*/ 3328416 h 3523488"/>
              <a:gd name="connsiteX4" fmla="*/ 1203351 w 1254557"/>
              <a:gd name="connsiteY4" fmla="*/ 3277210 h 3523488"/>
              <a:gd name="connsiteX5" fmla="*/ 1254557 w 1254557"/>
              <a:gd name="connsiteY5" fmla="*/ 1850746 h 3523488"/>
              <a:gd name="connsiteX6" fmla="*/ 735178 w 1254557"/>
              <a:gd name="connsiteY6" fmla="*/ 0 h 3523488"/>
              <a:gd name="connsiteX7" fmla="*/ 603504 w 1254557"/>
              <a:gd name="connsiteY7" fmla="*/ 7316 h 3523488"/>
              <a:gd name="connsiteX0" fmla="*/ 603504 w 1332586"/>
              <a:gd name="connsiteY0" fmla="*/ 7316 h 3523488"/>
              <a:gd name="connsiteX1" fmla="*/ 62179 w 1332586"/>
              <a:gd name="connsiteY1" fmla="*/ 2223821 h 3523488"/>
              <a:gd name="connsiteX2" fmla="*/ 230429 w 1332586"/>
              <a:gd name="connsiteY2" fmla="*/ 2809037 h 3523488"/>
              <a:gd name="connsiteX3" fmla="*/ 844906 w 1332586"/>
              <a:gd name="connsiteY3" fmla="*/ 3328416 h 3523488"/>
              <a:gd name="connsiteX4" fmla="*/ 1203351 w 1332586"/>
              <a:gd name="connsiteY4" fmla="*/ 3277210 h 3523488"/>
              <a:gd name="connsiteX5" fmla="*/ 1254557 w 1332586"/>
              <a:gd name="connsiteY5" fmla="*/ 1850746 h 3523488"/>
              <a:gd name="connsiteX6" fmla="*/ 735178 w 1332586"/>
              <a:gd name="connsiteY6" fmla="*/ 0 h 3523488"/>
              <a:gd name="connsiteX7" fmla="*/ 603504 w 1332586"/>
              <a:gd name="connsiteY7" fmla="*/ 7316 h 3523488"/>
              <a:gd name="connsiteX0" fmla="*/ 603504 w 1332586"/>
              <a:gd name="connsiteY0" fmla="*/ 7316 h 3523488"/>
              <a:gd name="connsiteX1" fmla="*/ 62179 w 1332586"/>
              <a:gd name="connsiteY1" fmla="*/ 2223821 h 3523488"/>
              <a:gd name="connsiteX2" fmla="*/ 230429 w 1332586"/>
              <a:gd name="connsiteY2" fmla="*/ 2809037 h 3523488"/>
              <a:gd name="connsiteX3" fmla="*/ 844906 w 1332586"/>
              <a:gd name="connsiteY3" fmla="*/ 3328416 h 3523488"/>
              <a:gd name="connsiteX4" fmla="*/ 1203351 w 1332586"/>
              <a:gd name="connsiteY4" fmla="*/ 3277210 h 3523488"/>
              <a:gd name="connsiteX5" fmla="*/ 1254557 w 1332586"/>
              <a:gd name="connsiteY5" fmla="*/ 1850746 h 3523488"/>
              <a:gd name="connsiteX6" fmla="*/ 735178 w 1332586"/>
              <a:gd name="connsiteY6" fmla="*/ 0 h 3523488"/>
              <a:gd name="connsiteX7" fmla="*/ 603504 w 1332586"/>
              <a:gd name="connsiteY7" fmla="*/ 7316 h 3523488"/>
              <a:gd name="connsiteX0" fmla="*/ 474527 w 1314161"/>
              <a:gd name="connsiteY0" fmla="*/ 64498 h 3523488"/>
              <a:gd name="connsiteX1" fmla="*/ 43754 w 1314161"/>
              <a:gd name="connsiteY1" fmla="*/ 2223821 h 3523488"/>
              <a:gd name="connsiteX2" fmla="*/ 212004 w 1314161"/>
              <a:gd name="connsiteY2" fmla="*/ 2809037 h 3523488"/>
              <a:gd name="connsiteX3" fmla="*/ 826481 w 1314161"/>
              <a:gd name="connsiteY3" fmla="*/ 3328416 h 3523488"/>
              <a:gd name="connsiteX4" fmla="*/ 1184926 w 1314161"/>
              <a:gd name="connsiteY4" fmla="*/ 3277210 h 3523488"/>
              <a:gd name="connsiteX5" fmla="*/ 1236132 w 1314161"/>
              <a:gd name="connsiteY5" fmla="*/ 1850746 h 3523488"/>
              <a:gd name="connsiteX6" fmla="*/ 716753 w 1314161"/>
              <a:gd name="connsiteY6" fmla="*/ 0 h 3523488"/>
              <a:gd name="connsiteX7" fmla="*/ 474527 w 1314161"/>
              <a:gd name="connsiteY7" fmla="*/ 64498 h 3523488"/>
              <a:gd name="connsiteX0" fmla="*/ 474527 w 1291032"/>
              <a:gd name="connsiteY0" fmla="*/ 0 h 3458990"/>
              <a:gd name="connsiteX1" fmla="*/ 43754 w 1291032"/>
              <a:gd name="connsiteY1" fmla="*/ 2159323 h 3458990"/>
              <a:gd name="connsiteX2" fmla="*/ 212004 w 1291032"/>
              <a:gd name="connsiteY2" fmla="*/ 2744539 h 3458990"/>
              <a:gd name="connsiteX3" fmla="*/ 826481 w 1291032"/>
              <a:gd name="connsiteY3" fmla="*/ 3263918 h 3458990"/>
              <a:gd name="connsiteX4" fmla="*/ 1184926 w 1291032"/>
              <a:gd name="connsiteY4" fmla="*/ 3212712 h 3458990"/>
              <a:gd name="connsiteX5" fmla="*/ 1236132 w 1291032"/>
              <a:gd name="connsiteY5" fmla="*/ 1786248 h 3458990"/>
              <a:gd name="connsiteX6" fmla="*/ 855527 w 1291032"/>
              <a:gd name="connsiteY6" fmla="*/ 76200 h 3458990"/>
              <a:gd name="connsiteX7" fmla="*/ 474527 w 1291032"/>
              <a:gd name="connsiteY7" fmla="*/ 0 h 3458990"/>
              <a:gd name="connsiteX0" fmla="*/ 474527 w 1291032"/>
              <a:gd name="connsiteY0" fmla="*/ 347187 h 3806177"/>
              <a:gd name="connsiteX1" fmla="*/ 43754 w 1291032"/>
              <a:gd name="connsiteY1" fmla="*/ 2506510 h 3806177"/>
              <a:gd name="connsiteX2" fmla="*/ 212004 w 1291032"/>
              <a:gd name="connsiteY2" fmla="*/ 3091726 h 3806177"/>
              <a:gd name="connsiteX3" fmla="*/ 826481 w 1291032"/>
              <a:gd name="connsiteY3" fmla="*/ 3611105 h 3806177"/>
              <a:gd name="connsiteX4" fmla="*/ 1184926 w 1291032"/>
              <a:gd name="connsiteY4" fmla="*/ 3559899 h 3806177"/>
              <a:gd name="connsiteX5" fmla="*/ 1236132 w 1291032"/>
              <a:gd name="connsiteY5" fmla="*/ 2133435 h 3806177"/>
              <a:gd name="connsiteX6" fmla="*/ 855527 w 1291032"/>
              <a:gd name="connsiteY6" fmla="*/ 423387 h 3806177"/>
              <a:gd name="connsiteX7" fmla="*/ 474527 w 1291032"/>
              <a:gd name="connsiteY7" fmla="*/ 347187 h 3806177"/>
              <a:gd name="connsiteX0" fmla="*/ 474527 w 1291032"/>
              <a:gd name="connsiteY0" fmla="*/ 356644 h 3815634"/>
              <a:gd name="connsiteX1" fmla="*/ 43754 w 1291032"/>
              <a:gd name="connsiteY1" fmla="*/ 2515967 h 3815634"/>
              <a:gd name="connsiteX2" fmla="*/ 212004 w 1291032"/>
              <a:gd name="connsiteY2" fmla="*/ 3101183 h 3815634"/>
              <a:gd name="connsiteX3" fmla="*/ 826481 w 1291032"/>
              <a:gd name="connsiteY3" fmla="*/ 3620562 h 3815634"/>
              <a:gd name="connsiteX4" fmla="*/ 1184926 w 1291032"/>
              <a:gd name="connsiteY4" fmla="*/ 3569356 h 3815634"/>
              <a:gd name="connsiteX5" fmla="*/ 1236132 w 1291032"/>
              <a:gd name="connsiteY5" fmla="*/ 2142892 h 3815634"/>
              <a:gd name="connsiteX6" fmla="*/ 855527 w 1291032"/>
              <a:gd name="connsiteY6" fmla="*/ 432844 h 3815634"/>
              <a:gd name="connsiteX7" fmla="*/ 474527 w 1291032"/>
              <a:gd name="connsiteY7" fmla="*/ 356644 h 381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1032" h="3815634">
                <a:moveTo>
                  <a:pt x="474527" y="356644"/>
                </a:moveTo>
                <a:cubicBezTo>
                  <a:pt x="362361" y="727281"/>
                  <a:pt x="87508" y="2058544"/>
                  <a:pt x="43754" y="2515967"/>
                </a:cubicBezTo>
                <a:cubicBezTo>
                  <a:pt x="0" y="2973390"/>
                  <a:pt x="81550" y="2917084"/>
                  <a:pt x="212004" y="3101183"/>
                </a:cubicBezTo>
                <a:cubicBezTo>
                  <a:pt x="342458" y="3285282"/>
                  <a:pt x="664327" y="3542533"/>
                  <a:pt x="826481" y="3620562"/>
                </a:cubicBezTo>
                <a:cubicBezTo>
                  <a:pt x="988635" y="3698591"/>
                  <a:pt x="1116651" y="3815634"/>
                  <a:pt x="1184926" y="3569356"/>
                </a:cubicBezTo>
                <a:cubicBezTo>
                  <a:pt x="1253201" y="3323078"/>
                  <a:pt x="1291032" y="2665644"/>
                  <a:pt x="1236132" y="2142892"/>
                </a:cubicBezTo>
                <a:cubicBezTo>
                  <a:pt x="1181232" y="1620140"/>
                  <a:pt x="964036" y="740082"/>
                  <a:pt x="855527" y="432844"/>
                </a:cubicBezTo>
                <a:cubicBezTo>
                  <a:pt x="747750" y="127678"/>
                  <a:pt x="582458" y="0"/>
                  <a:pt x="474527" y="3566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491057" y="1932581"/>
            <a:ext cx="2272214" cy="3016301"/>
          </a:xfrm>
          <a:custGeom>
            <a:avLst/>
            <a:gdLst>
              <a:gd name="connsiteX0" fmla="*/ 2128723 w 2172615"/>
              <a:gd name="connsiteY0" fmla="*/ 548640 h 2501798"/>
              <a:gd name="connsiteX1" fmla="*/ 2172615 w 2172615"/>
              <a:gd name="connsiteY1" fmla="*/ 2501798 h 2501798"/>
              <a:gd name="connsiteX2" fmla="*/ 1141171 w 2172615"/>
              <a:gd name="connsiteY2" fmla="*/ 2472538 h 2501798"/>
              <a:gd name="connsiteX3" fmla="*/ 1068019 w 2172615"/>
              <a:gd name="connsiteY3" fmla="*/ 2435962 h 2501798"/>
              <a:gd name="connsiteX4" fmla="*/ 175565 w 2172615"/>
              <a:gd name="connsiteY4" fmla="*/ 1375258 h 2501798"/>
              <a:gd name="connsiteX5" fmla="*/ 0 w 2172615"/>
              <a:gd name="connsiteY5" fmla="*/ 29261 h 2501798"/>
              <a:gd name="connsiteX6" fmla="*/ 672999 w 2172615"/>
              <a:gd name="connsiteY6" fmla="*/ 0 h 2501798"/>
              <a:gd name="connsiteX7" fmla="*/ 2128723 w 2172615"/>
              <a:gd name="connsiteY7" fmla="*/ 548640 h 2501798"/>
              <a:gd name="connsiteX0" fmla="*/ 2128723 w 2172615"/>
              <a:gd name="connsiteY0" fmla="*/ 748589 h 2701747"/>
              <a:gd name="connsiteX1" fmla="*/ 2172615 w 2172615"/>
              <a:gd name="connsiteY1" fmla="*/ 2701747 h 2701747"/>
              <a:gd name="connsiteX2" fmla="*/ 1141171 w 2172615"/>
              <a:gd name="connsiteY2" fmla="*/ 2672487 h 2701747"/>
              <a:gd name="connsiteX3" fmla="*/ 1068019 w 2172615"/>
              <a:gd name="connsiteY3" fmla="*/ 2635911 h 2701747"/>
              <a:gd name="connsiteX4" fmla="*/ 175565 w 2172615"/>
              <a:gd name="connsiteY4" fmla="*/ 1575207 h 2701747"/>
              <a:gd name="connsiteX5" fmla="*/ 0 w 2172615"/>
              <a:gd name="connsiteY5" fmla="*/ 229210 h 2701747"/>
              <a:gd name="connsiteX6" fmla="*/ 672999 w 2172615"/>
              <a:gd name="connsiteY6" fmla="*/ 199949 h 2701747"/>
              <a:gd name="connsiteX7" fmla="*/ 2128723 w 2172615"/>
              <a:gd name="connsiteY7" fmla="*/ 748589 h 2701747"/>
              <a:gd name="connsiteX0" fmla="*/ 2211629 w 2255521"/>
              <a:gd name="connsiteY0" fmla="*/ 748589 h 2701747"/>
              <a:gd name="connsiteX1" fmla="*/ 2255521 w 2255521"/>
              <a:gd name="connsiteY1" fmla="*/ 2701747 h 2701747"/>
              <a:gd name="connsiteX2" fmla="*/ 1224077 w 2255521"/>
              <a:gd name="connsiteY2" fmla="*/ 2672487 h 2701747"/>
              <a:gd name="connsiteX3" fmla="*/ 1150925 w 2255521"/>
              <a:gd name="connsiteY3" fmla="*/ 2635911 h 2701747"/>
              <a:gd name="connsiteX4" fmla="*/ 258471 w 2255521"/>
              <a:gd name="connsiteY4" fmla="*/ 1575207 h 2701747"/>
              <a:gd name="connsiteX5" fmla="*/ 82906 w 2255521"/>
              <a:gd name="connsiteY5" fmla="*/ 229210 h 2701747"/>
              <a:gd name="connsiteX6" fmla="*/ 755905 w 2255521"/>
              <a:gd name="connsiteY6" fmla="*/ 199949 h 2701747"/>
              <a:gd name="connsiteX7" fmla="*/ 2211629 w 2255521"/>
              <a:gd name="connsiteY7" fmla="*/ 748589 h 2701747"/>
              <a:gd name="connsiteX0" fmla="*/ 2211629 w 2255521"/>
              <a:gd name="connsiteY0" fmla="*/ 748589 h 2818791"/>
              <a:gd name="connsiteX1" fmla="*/ 2255521 w 2255521"/>
              <a:gd name="connsiteY1" fmla="*/ 2701747 h 2818791"/>
              <a:gd name="connsiteX2" fmla="*/ 1224077 w 2255521"/>
              <a:gd name="connsiteY2" fmla="*/ 2672487 h 2818791"/>
              <a:gd name="connsiteX3" fmla="*/ 1150925 w 2255521"/>
              <a:gd name="connsiteY3" fmla="*/ 2635911 h 2818791"/>
              <a:gd name="connsiteX4" fmla="*/ 258471 w 2255521"/>
              <a:gd name="connsiteY4" fmla="*/ 1575207 h 2818791"/>
              <a:gd name="connsiteX5" fmla="*/ 82906 w 2255521"/>
              <a:gd name="connsiteY5" fmla="*/ 229210 h 2818791"/>
              <a:gd name="connsiteX6" fmla="*/ 755905 w 2255521"/>
              <a:gd name="connsiteY6" fmla="*/ 199949 h 2818791"/>
              <a:gd name="connsiteX7" fmla="*/ 2211629 w 2255521"/>
              <a:gd name="connsiteY7" fmla="*/ 748589 h 2818791"/>
              <a:gd name="connsiteX0" fmla="*/ 2211629 w 2255521"/>
              <a:gd name="connsiteY0" fmla="*/ 748589 h 3022397"/>
              <a:gd name="connsiteX1" fmla="*/ 2255521 w 2255521"/>
              <a:gd name="connsiteY1" fmla="*/ 2701747 h 3022397"/>
              <a:gd name="connsiteX2" fmla="*/ 1224077 w 2255521"/>
              <a:gd name="connsiteY2" fmla="*/ 2672487 h 3022397"/>
              <a:gd name="connsiteX3" fmla="*/ 1150925 w 2255521"/>
              <a:gd name="connsiteY3" fmla="*/ 2635911 h 3022397"/>
              <a:gd name="connsiteX4" fmla="*/ 258471 w 2255521"/>
              <a:gd name="connsiteY4" fmla="*/ 1575207 h 3022397"/>
              <a:gd name="connsiteX5" fmla="*/ 82906 w 2255521"/>
              <a:gd name="connsiteY5" fmla="*/ 229210 h 3022397"/>
              <a:gd name="connsiteX6" fmla="*/ 755905 w 2255521"/>
              <a:gd name="connsiteY6" fmla="*/ 199949 h 3022397"/>
              <a:gd name="connsiteX7" fmla="*/ 2211629 w 2255521"/>
              <a:gd name="connsiteY7" fmla="*/ 748589 h 3022397"/>
              <a:gd name="connsiteX0" fmla="*/ 2211629 w 2461565"/>
              <a:gd name="connsiteY0" fmla="*/ 748589 h 3022397"/>
              <a:gd name="connsiteX1" fmla="*/ 2255521 w 2461565"/>
              <a:gd name="connsiteY1" fmla="*/ 2701747 h 3022397"/>
              <a:gd name="connsiteX2" fmla="*/ 1224077 w 2461565"/>
              <a:gd name="connsiteY2" fmla="*/ 2672487 h 3022397"/>
              <a:gd name="connsiteX3" fmla="*/ 1150925 w 2461565"/>
              <a:gd name="connsiteY3" fmla="*/ 2635911 h 3022397"/>
              <a:gd name="connsiteX4" fmla="*/ 258471 w 2461565"/>
              <a:gd name="connsiteY4" fmla="*/ 1575207 h 3022397"/>
              <a:gd name="connsiteX5" fmla="*/ 82906 w 2461565"/>
              <a:gd name="connsiteY5" fmla="*/ 229210 h 3022397"/>
              <a:gd name="connsiteX6" fmla="*/ 755905 w 2461565"/>
              <a:gd name="connsiteY6" fmla="*/ 199949 h 3022397"/>
              <a:gd name="connsiteX7" fmla="*/ 2211629 w 2461565"/>
              <a:gd name="connsiteY7" fmla="*/ 748589 h 3022397"/>
              <a:gd name="connsiteX0" fmla="*/ 2211629 w 2461565"/>
              <a:gd name="connsiteY0" fmla="*/ 748589 h 3016301"/>
              <a:gd name="connsiteX1" fmla="*/ 2255521 w 2461565"/>
              <a:gd name="connsiteY1" fmla="*/ 2701747 h 3016301"/>
              <a:gd name="connsiteX2" fmla="*/ 1150925 w 2461565"/>
              <a:gd name="connsiteY2" fmla="*/ 2635911 h 3016301"/>
              <a:gd name="connsiteX3" fmla="*/ 258471 w 2461565"/>
              <a:gd name="connsiteY3" fmla="*/ 1575207 h 3016301"/>
              <a:gd name="connsiteX4" fmla="*/ 82906 w 2461565"/>
              <a:gd name="connsiteY4" fmla="*/ 229210 h 3016301"/>
              <a:gd name="connsiteX5" fmla="*/ 755905 w 2461565"/>
              <a:gd name="connsiteY5" fmla="*/ 199949 h 3016301"/>
              <a:gd name="connsiteX6" fmla="*/ 2211629 w 2461565"/>
              <a:gd name="connsiteY6" fmla="*/ 748589 h 301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1565" h="3016301">
                <a:moveTo>
                  <a:pt x="2211629" y="748589"/>
                </a:moveTo>
                <a:cubicBezTo>
                  <a:pt x="2461565" y="1165555"/>
                  <a:pt x="2432305" y="2387193"/>
                  <a:pt x="2255521" y="2701747"/>
                </a:cubicBezTo>
                <a:cubicBezTo>
                  <a:pt x="2078737" y="3016301"/>
                  <a:pt x="1483767" y="2823668"/>
                  <a:pt x="1150925" y="2635911"/>
                </a:cubicBezTo>
                <a:cubicBezTo>
                  <a:pt x="818083" y="2448154"/>
                  <a:pt x="436474" y="1976324"/>
                  <a:pt x="258471" y="1575207"/>
                </a:cubicBezTo>
                <a:cubicBezTo>
                  <a:pt x="80468" y="1174090"/>
                  <a:pt x="0" y="458420"/>
                  <a:pt x="82906" y="229210"/>
                </a:cubicBezTo>
                <a:cubicBezTo>
                  <a:pt x="165812" y="0"/>
                  <a:pt x="401118" y="113386"/>
                  <a:pt x="755905" y="199949"/>
                </a:cubicBezTo>
                <a:cubicBezTo>
                  <a:pt x="1110692" y="286512"/>
                  <a:pt x="1961693" y="331623"/>
                  <a:pt x="2211629" y="748589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1132312" y="406114"/>
            <a:ext cx="4119196" cy="2458356"/>
          </a:xfrm>
          <a:custGeom>
            <a:avLst/>
            <a:gdLst>
              <a:gd name="connsiteX0" fmla="*/ 1733550 w 4057650"/>
              <a:gd name="connsiteY0" fmla="*/ 2228850 h 2276475"/>
              <a:gd name="connsiteX1" fmla="*/ 0 w 4057650"/>
              <a:gd name="connsiteY1" fmla="*/ 1619250 h 2276475"/>
              <a:gd name="connsiteX2" fmla="*/ 447675 w 4057650"/>
              <a:gd name="connsiteY2" fmla="*/ 666750 h 2276475"/>
              <a:gd name="connsiteX3" fmla="*/ 2038350 w 4057650"/>
              <a:gd name="connsiteY3" fmla="*/ 0 h 2276475"/>
              <a:gd name="connsiteX4" fmla="*/ 2990850 w 4057650"/>
              <a:gd name="connsiteY4" fmla="*/ 180975 h 2276475"/>
              <a:gd name="connsiteX5" fmla="*/ 4057650 w 4057650"/>
              <a:gd name="connsiteY5" fmla="*/ 2276475 h 2276475"/>
              <a:gd name="connsiteX6" fmla="*/ 1733550 w 4057650"/>
              <a:gd name="connsiteY6" fmla="*/ 2228850 h 2276475"/>
              <a:gd name="connsiteX0" fmla="*/ 1733550 w 4267200"/>
              <a:gd name="connsiteY0" fmla="*/ 2427288 h 2474913"/>
              <a:gd name="connsiteX1" fmla="*/ 0 w 4267200"/>
              <a:gd name="connsiteY1" fmla="*/ 1817688 h 2474913"/>
              <a:gd name="connsiteX2" fmla="*/ 447675 w 4267200"/>
              <a:gd name="connsiteY2" fmla="*/ 865188 h 2474913"/>
              <a:gd name="connsiteX3" fmla="*/ 2038350 w 4267200"/>
              <a:gd name="connsiteY3" fmla="*/ 198438 h 2474913"/>
              <a:gd name="connsiteX4" fmla="*/ 2990850 w 4267200"/>
              <a:gd name="connsiteY4" fmla="*/ 379413 h 2474913"/>
              <a:gd name="connsiteX5" fmla="*/ 4057650 w 4267200"/>
              <a:gd name="connsiteY5" fmla="*/ 2474913 h 2474913"/>
              <a:gd name="connsiteX6" fmla="*/ 1733550 w 4267200"/>
              <a:gd name="connsiteY6" fmla="*/ 2427288 h 2474913"/>
              <a:gd name="connsiteX0" fmla="*/ 1733550 w 4267200"/>
              <a:gd name="connsiteY0" fmla="*/ 2427288 h 2474913"/>
              <a:gd name="connsiteX1" fmla="*/ 0 w 4267200"/>
              <a:gd name="connsiteY1" fmla="*/ 1817688 h 2474913"/>
              <a:gd name="connsiteX2" fmla="*/ 447675 w 4267200"/>
              <a:gd name="connsiteY2" fmla="*/ 865188 h 2474913"/>
              <a:gd name="connsiteX3" fmla="*/ 2038350 w 4267200"/>
              <a:gd name="connsiteY3" fmla="*/ 198438 h 2474913"/>
              <a:gd name="connsiteX4" fmla="*/ 2990850 w 4267200"/>
              <a:gd name="connsiteY4" fmla="*/ 379413 h 2474913"/>
              <a:gd name="connsiteX5" fmla="*/ 4057650 w 4267200"/>
              <a:gd name="connsiteY5" fmla="*/ 2474913 h 2474913"/>
              <a:gd name="connsiteX6" fmla="*/ 1733550 w 4267200"/>
              <a:gd name="connsiteY6" fmla="*/ 2427288 h 2474913"/>
              <a:gd name="connsiteX0" fmla="*/ 1947862 w 4481512"/>
              <a:gd name="connsiteY0" fmla="*/ 2427288 h 2474913"/>
              <a:gd name="connsiteX1" fmla="*/ 214312 w 4481512"/>
              <a:gd name="connsiteY1" fmla="*/ 1817688 h 2474913"/>
              <a:gd name="connsiteX2" fmla="*/ 661987 w 4481512"/>
              <a:gd name="connsiteY2" fmla="*/ 865188 h 2474913"/>
              <a:gd name="connsiteX3" fmla="*/ 2252662 w 4481512"/>
              <a:gd name="connsiteY3" fmla="*/ 198438 h 2474913"/>
              <a:gd name="connsiteX4" fmla="*/ 3205162 w 4481512"/>
              <a:gd name="connsiteY4" fmla="*/ 379413 h 2474913"/>
              <a:gd name="connsiteX5" fmla="*/ 4271962 w 4481512"/>
              <a:gd name="connsiteY5" fmla="*/ 2474913 h 2474913"/>
              <a:gd name="connsiteX6" fmla="*/ 1947862 w 4481512"/>
              <a:gd name="connsiteY6" fmla="*/ 2427288 h 2474913"/>
              <a:gd name="connsiteX0" fmla="*/ 1947862 w 4481512"/>
              <a:gd name="connsiteY0" fmla="*/ 2427288 h 2816225"/>
              <a:gd name="connsiteX1" fmla="*/ 214312 w 4481512"/>
              <a:gd name="connsiteY1" fmla="*/ 1817688 h 2816225"/>
              <a:gd name="connsiteX2" fmla="*/ 661987 w 4481512"/>
              <a:gd name="connsiteY2" fmla="*/ 865188 h 2816225"/>
              <a:gd name="connsiteX3" fmla="*/ 2252662 w 4481512"/>
              <a:gd name="connsiteY3" fmla="*/ 198438 h 2816225"/>
              <a:gd name="connsiteX4" fmla="*/ 3205162 w 4481512"/>
              <a:gd name="connsiteY4" fmla="*/ 379413 h 2816225"/>
              <a:gd name="connsiteX5" fmla="*/ 4271962 w 4481512"/>
              <a:gd name="connsiteY5" fmla="*/ 2474913 h 2816225"/>
              <a:gd name="connsiteX6" fmla="*/ 1947862 w 4481512"/>
              <a:gd name="connsiteY6" fmla="*/ 2427288 h 2816225"/>
              <a:gd name="connsiteX0" fmla="*/ 1947862 w 4481512"/>
              <a:gd name="connsiteY0" fmla="*/ 2427288 h 2816225"/>
              <a:gd name="connsiteX1" fmla="*/ 214312 w 4481512"/>
              <a:gd name="connsiteY1" fmla="*/ 1817688 h 2816225"/>
              <a:gd name="connsiteX2" fmla="*/ 661987 w 4481512"/>
              <a:gd name="connsiteY2" fmla="*/ 865188 h 2816225"/>
              <a:gd name="connsiteX3" fmla="*/ 2252662 w 4481512"/>
              <a:gd name="connsiteY3" fmla="*/ 198438 h 2816225"/>
              <a:gd name="connsiteX4" fmla="*/ 3205162 w 4481512"/>
              <a:gd name="connsiteY4" fmla="*/ 379413 h 2816225"/>
              <a:gd name="connsiteX5" fmla="*/ 4271962 w 4481512"/>
              <a:gd name="connsiteY5" fmla="*/ 2474913 h 2816225"/>
              <a:gd name="connsiteX6" fmla="*/ 1947862 w 4481512"/>
              <a:gd name="connsiteY6" fmla="*/ 2427288 h 2816225"/>
              <a:gd name="connsiteX0" fmla="*/ 1947862 w 4481512"/>
              <a:gd name="connsiteY0" fmla="*/ 2408748 h 2797685"/>
              <a:gd name="connsiteX1" fmla="*/ 214312 w 4481512"/>
              <a:gd name="connsiteY1" fmla="*/ 1799148 h 2797685"/>
              <a:gd name="connsiteX2" fmla="*/ 661987 w 4481512"/>
              <a:gd name="connsiteY2" fmla="*/ 846648 h 2797685"/>
              <a:gd name="connsiteX3" fmla="*/ 2252662 w 4481512"/>
              <a:gd name="connsiteY3" fmla="*/ 291137 h 2797685"/>
              <a:gd name="connsiteX4" fmla="*/ 3205162 w 4481512"/>
              <a:gd name="connsiteY4" fmla="*/ 360873 h 2797685"/>
              <a:gd name="connsiteX5" fmla="*/ 4271962 w 4481512"/>
              <a:gd name="connsiteY5" fmla="*/ 2456373 h 2797685"/>
              <a:gd name="connsiteX6" fmla="*/ 1947862 w 4481512"/>
              <a:gd name="connsiteY6" fmla="*/ 2408748 h 2797685"/>
              <a:gd name="connsiteX0" fmla="*/ 1947862 w 4475162"/>
              <a:gd name="connsiteY0" fmla="*/ 2173684 h 2523444"/>
              <a:gd name="connsiteX1" fmla="*/ 214312 w 4475162"/>
              <a:gd name="connsiteY1" fmla="*/ 1564084 h 2523444"/>
              <a:gd name="connsiteX2" fmla="*/ 661987 w 4475162"/>
              <a:gd name="connsiteY2" fmla="*/ 611584 h 2523444"/>
              <a:gd name="connsiteX3" fmla="*/ 2252662 w 4475162"/>
              <a:gd name="connsiteY3" fmla="*/ 56073 h 2523444"/>
              <a:gd name="connsiteX4" fmla="*/ 3167062 w 4475162"/>
              <a:gd name="connsiteY4" fmla="*/ 360873 h 2523444"/>
              <a:gd name="connsiteX5" fmla="*/ 4271962 w 4475162"/>
              <a:gd name="connsiteY5" fmla="*/ 2221309 h 2523444"/>
              <a:gd name="connsiteX6" fmla="*/ 1947862 w 4475162"/>
              <a:gd name="connsiteY6" fmla="*/ 2173684 h 2523444"/>
              <a:gd name="connsiteX0" fmla="*/ 1947862 w 4462462"/>
              <a:gd name="connsiteY0" fmla="*/ 2133996 h 2458356"/>
              <a:gd name="connsiteX1" fmla="*/ 214312 w 4462462"/>
              <a:gd name="connsiteY1" fmla="*/ 1524396 h 2458356"/>
              <a:gd name="connsiteX2" fmla="*/ 661987 w 4462462"/>
              <a:gd name="connsiteY2" fmla="*/ 571896 h 2458356"/>
              <a:gd name="connsiteX3" fmla="*/ 2252662 w 4462462"/>
              <a:gd name="connsiteY3" fmla="*/ 16385 h 2458356"/>
              <a:gd name="connsiteX4" fmla="*/ 3090862 w 4462462"/>
              <a:gd name="connsiteY4" fmla="*/ 473585 h 2458356"/>
              <a:gd name="connsiteX5" fmla="*/ 4271962 w 4462462"/>
              <a:gd name="connsiteY5" fmla="*/ 2181621 h 2458356"/>
              <a:gd name="connsiteX6" fmla="*/ 1947862 w 4462462"/>
              <a:gd name="connsiteY6" fmla="*/ 2133996 h 245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2462" h="2458356">
                <a:moveTo>
                  <a:pt x="1947862" y="2133996"/>
                </a:moveTo>
                <a:cubicBezTo>
                  <a:pt x="1271587" y="2024459"/>
                  <a:pt x="428624" y="1784746"/>
                  <a:pt x="214312" y="1524396"/>
                </a:cubicBezTo>
                <a:cubicBezTo>
                  <a:pt x="0" y="1264046"/>
                  <a:pt x="322262" y="823231"/>
                  <a:pt x="661987" y="571896"/>
                </a:cubicBezTo>
                <a:cubicBezTo>
                  <a:pt x="1001712" y="320561"/>
                  <a:pt x="1847850" y="32770"/>
                  <a:pt x="2252662" y="16385"/>
                </a:cubicBezTo>
                <a:cubicBezTo>
                  <a:pt x="2657474" y="0"/>
                  <a:pt x="2754312" y="112712"/>
                  <a:pt x="3090862" y="473585"/>
                </a:cubicBezTo>
                <a:cubicBezTo>
                  <a:pt x="3427412" y="834458"/>
                  <a:pt x="4462462" y="1904886"/>
                  <a:pt x="4271962" y="2181621"/>
                </a:cubicBezTo>
                <a:cubicBezTo>
                  <a:pt x="4081462" y="2458356"/>
                  <a:pt x="2624137" y="2243534"/>
                  <a:pt x="1947862" y="2133996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509773" y="4158526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509775" y="4158526"/>
            <a:ext cx="67408" cy="841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325138" y="3998189"/>
            <a:ext cx="184638" cy="1603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325135" y="3998189"/>
            <a:ext cx="99646" cy="1793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276778" y="3947389"/>
            <a:ext cx="48358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330997" y="4214089"/>
            <a:ext cx="1466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2330997" y="4214089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2276779" y="3947389"/>
            <a:ext cx="54220" cy="266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2234282" y="3866431"/>
            <a:ext cx="42497" cy="80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H="1">
            <a:off x="2215233" y="3939451"/>
            <a:ext cx="7327" cy="889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H="1">
            <a:off x="2137567" y="3939455"/>
            <a:ext cx="84992" cy="2651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2222558" y="3866429"/>
            <a:ext cx="11723" cy="73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>
            <a:off x="2143430" y="3567976"/>
            <a:ext cx="90854" cy="2984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 flipH="1">
            <a:off x="2059902" y="3567981"/>
            <a:ext cx="83527" cy="2444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2128776" y="3487017"/>
            <a:ext cx="14654" cy="80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1850353" y="3517181"/>
            <a:ext cx="256443" cy="5191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1825439" y="3856901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 flipH="1">
            <a:off x="1807856" y="3856905"/>
            <a:ext cx="17585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flipH="1">
            <a:off x="1825439" y="3517181"/>
            <a:ext cx="281354" cy="339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 flipH="1">
            <a:off x="2106796" y="3487019"/>
            <a:ext cx="21981" cy="301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8" name="Line 46"/>
          <p:cNvSpPr>
            <a:spLocks noChangeShapeType="1"/>
          </p:cNvSpPr>
          <p:nvPr/>
        </p:nvSpPr>
        <p:spPr bwMode="auto">
          <a:xfrm flipH="1">
            <a:off x="2128776" y="2999656"/>
            <a:ext cx="14654" cy="4873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29" name="Line 48"/>
          <p:cNvSpPr>
            <a:spLocks noChangeShapeType="1"/>
          </p:cNvSpPr>
          <p:nvPr/>
        </p:nvSpPr>
        <p:spPr bwMode="auto">
          <a:xfrm flipH="1">
            <a:off x="1605632" y="3072676"/>
            <a:ext cx="410308" cy="528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1510381" y="3415576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 flipH="1">
            <a:off x="1498658" y="3415576"/>
            <a:ext cx="11723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2" name="Line 54"/>
          <p:cNvSpPr>
            <a:spLocks noChangeShapeType="1"/>
          </p:cNvSpPr>
          <p:nvPr/>
        </p:nvSpPr>
        <p:spPr bwMode="auto">
          <a:xfrm flipH="1">
            <a:off x="1510384" y="3171103"/>
            <a:ext cx="290146" cy="2444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3" name="Line 56"/>
          <p:cNvSpPr>
            <a:spLocks noChangeShapeType="1"/>
          </p:cNvSpPr>
          <p:nvPr/>
        </p:nvSpPr>
        <p:spPr bwMode="auto">
          <a:xfrm flipH="1">
            <a:off x="1363844" y="3252069"/>
            <a:ext cx="43962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4" name="Line 58"/>
          <p:cNvSpPr>
            <a:spLocks noChangeShapeType="1"/>
          </p:cNvSpPr>
          <p:nvPr/>
        </p:nvSpPr>
        <p:spPr bwMode="auto">
          <a:xfrm flipH="1">
            <a:off x="1297901" y="3256831"/>
            <a:ext cx="7327" cy="31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>
            <a:off x="1305227" y="3256826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H="1">
            <a:off x="1305230" y="3252069"/>
            <a:ext cx="102577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 flipH="1">
            <a:off x="1407804" y="3171106"/>
            <a:ext cx="392723" cy="80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8" name="Line 66"/>
          <p:cNvSpPr>
            <a:spLocks noChangeShapeType="1"/>
          </p:cNvSpPr>
          <p:nvPr/>
        </p:nvSpPr>
        <p:spPr bwMode="auto">
          <a:xfrm flipH="1">
            <a:off x="1800530" y="3072681"/>
            <a:ext cx="215412" cy="984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39" name="Line 68"/>
          <p:cNvSpPr>
            <a:spLocks noChangeShapeType="1"/>
          </p:cNvSpPr>
          <p:nvPr/>
        </p:nvSpPr>
        <p:spPr bwMode="auto">
          <a:xfrm flipH="1">
            <a:off x="2015942" y="2999656"/>
            <a:ext cx="127489" cy="73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0" name="Line 70"/>
          <p:cNvSpPr>
            <a:spLocks noChangeShapeType="1"/>
          </p:cNvSpPr>
          <p:nvPr/>
        </p:nvSpPr>
        <p:spPr bwMode="auto">
          <a:xfrm flipH="1">
            <a:off x="2143430" y="2821851"/>
            <a:ext cx="80597" cy="1778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1" name="Line 72"/>
          <p:cNvSpPr>
            <a:spLocks noChangeShapeType="1"/>
          </p:cNvSpPr>
          <p:nvPr/>
        </p:nvSpPr>
        <p:spPr bwMode="auto">
          <a:xfrm flipH="1">
            <a:off x="1699419" y="2826619"/>
            <a:ext cx="115766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2" name="Line 74"/>
          <p:cNvSpPr>
            <a:spLocks noChangeShapeType="1"/>
          </p:cNvSpPr>
          <p:nvPr/>
        </p:nvSpPr>
        <p:spPr bwMode="auto">
          <a:xfrm flipH="1" flipV="1">
            <a:off x="1715535" y="2812326"/>
            <a:ext cx="99646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3" name="Line 76"/>
          <p:cNvSpPr>
            <a:spLocks noChangeShapeType="1"/>
          </p:cNvSpPr>
          <p:nvPr/>
        </p:nvSpPr>
        <p:spPr bwMode="auto">
          <a:xfrm flipH="1">
            <a:off x="1815184" y="2821856"/>
            <a:ext cx="408843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4" name="Line 78"/>
          <p:cNvSpPr>
            <a:spLocks noChangeShapeType="1"/>
          </p:cNvSpPr>
          <p:nvPr/>
        </p:nvSpPr>
        <p:spPr bwMode="auto">
          <a:xfrm flipH="1">
            <a:off x="2224025" y="2705964"/>
            <a:ext cx="76200" cy="1158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5" name="Line 80"/>
          <p:cNvSpPr>
            <a:spLocks noChangeShapeType="1"/>
          </p:cNvSpPr>
          <p:nvPr/>
        </p:nvSpPr>
        <p:spPr bwMode="auto">
          <a:xfrm flipH="1">
            <a:off x="1626148" y="2501176"/>
            <a:ext cx="168520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6" name="Line 82"/>
          <p:cNvSpPr>
            <a:spLocks noChangeShapeType="1"/>
          </p:cNvSpPr>
          <p:nvPr/>
        </p:nvSpPr>
        <p:spPr bwMode="auto">
          <a:xfrm flipH="1" flipV="1">
            <a:off x="1157225" y="2358301"/>
            <a:ext cx="471854" cy="714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7" name="Line 84"/>
          <p:cNvSpPr>
            <a:spLocks noChangeShapeType="1"/>
          </p:cNvSpPr>
          <p:nvPr/>
        </p:nvSpPr>
        <p:spPr bwMode="auto">
          <a:xfrm flipH="1" flipV="1">
            <a:off x="1504520" y="2378939"/>
            <a:ext cx="124558" cy="508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8" name="Line 86"/>
          <p:cNvSpPr>
            <a:spLocks noChangeShapeType="1"/>
          </p:cNvSpPr>
          <p:nvPr/>
        </p:nvSpPr>
        <p:spPr bwMode="auto">
          <a:xfrm flipH="1" flipV="1">
            <a:off x="1629080" y="2429744"/>
            <a:ext cx="74735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49" name="Line 88"/>
          <p:cNvSpPr>
            <a:spLocks noChangeShapeType="1"/>
          </p:cNvSpPr>
          <p:nvPr/>
        </p:nvSpPr>
        <p:spPr bwMode="auto">
          <a:xfrm flipH="1" flipV="1">
            <a:off x="1549948" y="2329726"/>
            <a:ext cx="46892" cy="317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0" name="Line 90"/>
          <p:cNvSpPr>
            <a:spLocks noChangeShapeType="1"/>
          </p:cNvSpPr>
          <p:nvPr/>
        </p:nvSpPr>
        <p:spPr bwMode="auto">
          <a:xfrm flipH="1" flipV="1">
            <a:off x="1498661" y="2250356"/>
            <a:ext cx="98181" cy="1111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1" name="Line 92"/>
          <p:cNvSpPr>
            <a:spLocks noChangeShapeType="1"/>
          </p:cNvSpPr>
          <p:nvPr/>
        </p:nvSpPr>
        <p:spPr bwMode="auto">
          <a:xfrm flipH="1" flipV="1">
            <a:off x="1596840" y="2361476"/>
            <a:ext cx="106974" cy="904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2" name="Line 94"/>
          <p:cNvSpPr>
            <a:spLocks noChangeShapeType="1"/>
          </p:cNvSpPr>
          <p:nvPr/>
        </p:nvSpPr>
        <p:spPr bwMode="auto">
          <a:xfrm flipH="1" flipV="1">
            <a:off x="1703813" y="2451969"/>
            <a:ext cx="90854" cy="492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3" name="Line 96"/>
          <p:cNvSpPr>
            <a:spLocks noChangeShapeType="1"/>
          </p:cNvSpPr>
          <p:nvPr/>
        </p:nvSpPr>
        <p:spPr bwMode="auto">
          <a:xfrm flipH="1" flipV="1">
            <a:off x="1794667" y="2501176"/>
            <a:ext cx="505558" cy="204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4" name="Line 98"/>
          <p:cNvSpPr>
            <a:spLocks noChangeShapeType="1"/>
          </p:cNvSpPr>
          <p:nvPr/>
        </p:nvSpPr>
        <p:spPr bwMode="auto">
          <a:xfrm flipH="1">
            <a:off x="2300227" y="2399576"/>
            <a:ext cx="361950" cy="3063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5" name="Line 100"/>
          <p:cNvSpPr>
            <a:spLocks noChangeShapeType="1"/>
          </p:cNvSpPr>
          <p:nvPr/>
        </p:nvSpPr>
        <p:spPr bwMode="auto">
          <a:xfrm flipH="1" flipV="1">
            <a:off x="1957325" y="2002706"/>
            <a:ext cx="550985" cy="282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6" name="Line 102"/>
          <p:cNvSpPr>
            <a:spLocks noChangeShapeType="1"/>
          </p:cNvSpPr>
          <p:nvPr/>
        </p:nvSpPr>
        <p:spPr bwMode="auto">
          <a:xfrm flipH="1" flipV="1">
            <a:off x="1991028" y="1902689"/>
            <a:ext cx="351692" cy="2428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7" name="Line 104"/>
          <p:cNvSpPr>
            <a:spLocks noChangeShapeType="1"/>
          </p:cNvSpPr>
          <p:nvPr/>
        </p:nvSpPr>
        <p:spPr bwMode="auto">
          <a:xfrm flipH="1" flipV="1">
            <a:off x="2117053" y="1913806"/>
            <a:ext cx="225669" cy="2317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8" name="Line 106"/>
          <p:cNvSpPr>
            <a:spLocks noChangeShapeType="1"/>
          </p:cNvSpPr>
          <p:nvPr/>
        </p:nvSpPr>
        <p:spPr bwMode="auto">
          <a:xfrm flipH="1" flipV="1">
            <a:off x="2342721" y="2145576"/>
            <a:ext cx="165589" cy="139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59" name="Line 108"/>
          <p:cNvSpPr>
            <a:spLocks noChangeShapeType="1"/>
          </p:cNvSpPr>
          <p:nvPr/>
        </p:nvSpPr>
        <p:spPr bwMode="auto">
          <a:xfrm flipH="1" flipV="1">
            <a:off x="2508309" y="2285276"/>
            <a:ext cx="153866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0" name="Line 110"/>
          <p:cNvSpPr>
            <a:spLocks noChangeShapeType="1"/>
          </p:cNvSpPr>
          <p:nvPr/>
        </p:nvSpPr>
        <p:spPr bwMode="auto">
          <a:xfrm flipH="1">
            <a:off x="2662175" y="2272576"/>
            <a:ext cx="225669" cy="1270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1" name="Line 112"/>
          <p:cNvSpPr>
            <a:spLocks noChangeShapeType="1"/>
          </p:cNvSpPr>
          <p:nvPr/>
        </p:nvSpPr>
        <p:spPr bwMode="auto">
          <a:xfrm flipH="1" flipV="1">
            <a:off x="1980770" y="1442314"/>
            <a:ext cx="926123" cy="7302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2" name="Line 114"/>
          <p:cNvSpPr>
            <a:spLocks noChangeShapeType="1"/>
          </p:cNvSpPr>
          <p:nvPr/>
        </p:nvSpPr>
        <p:spPr bwMode="auto">
          <a:xfrm flipH="1" flipV="1">
            <a:off x="2789662" y="1936026"/>
            <a:ext cx="142143" cy="1222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3" name="Line 116"/>
          <p:cNvSpPr>
            <a:spLocks noChangeShapeType="1"/>
          </p:cNvSpPr>
          <p:nvPr/>
        </p:nvSpPr>
        <p:spPr bwMode="auto">
          <a:xfrm flipH="1" flipV="1">
            <a:off x="2745701" y="1535976"/>
            <a:ext cx="282820" cy="2286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4" name="Line 118"/>
          <p:cNvSpPr>
            <a:spLocks noChangeShapeType="1"/>
          </p:cNvSpPr>
          <p:nvPr/>
        </p:nvSpPr>
        <p:spPr bwMode="auto">
          <a:xfrm flipH="1" flipV="1">
            <a:off x="2883449" y="1370876"/>
            <a:ext cx="231531" cy="1920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5" name="Line 120"/>
          <p:cNvSpPr>
            <a:spLocks noChangeShapeType="1"/>
          </p:cNvSpPr>
          <p:nvPr/>
        </p:nvSpPr>
        <p:spPr bwMode="auto">
          <a:xfrm flipH="1" flipV="1">
            <a:off x="2924479" y="1223244"/>
            <a:ext cx="86458" cy="80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6" name="Line 122"/>
          <p:cNvSpPr>
            <a:spLocks noChangeShapeType="1"/>
          </p:cNvSpPr>
          <p:nvPr/>
        </p:nvSpPr>
        <p:spPr bwMode="auto">
          <a:xfrm flipH="1" flipV="1">
            <a:off x="2942064" y="1193081"/>
            <a:ext cx="68874" cy="1111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7" name="Line 124"/>
          <p:cNvSpPr>
            <a:spLocks noChangeShapeType="1"/>
          </p:cNvSpPr>
          <p:nvPr/>
        </p:nvSpPr>
        <p:spPr bwMode="auto">
          <a:xfrm flipH="1" flipV="1">
            <a:off x="3010935" y="1304206"/>
            <a:ext cx="95250" cy="1190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8" name="Line 126"/>
          <p:cNvSpPr>
            <a:spLocks noChangeShapeType="1"/>
          </p:cNvSpPr>
          <p:nvPr/>
        </p:nvSpPr>
        <p:spPr bwMode="auto">
          <a:xfrm flipH="1" flipV="1">
            <a:off x="2943530" y="1048614"/>
            <a:ext cx="162658" cy="3746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69" name="Line 128"/>
          <p:cNvSpPr>
            <a:spLocks noChangeShapeType="1"/>
          </p:cNvSpPr>
          <p:nvPr/>
        </p:nvSpPr>
        <p:spPr bwMode="auto">
          <a:xfrm flipH="1" flipV="1">
            <a:off x="3106186" y="1423269"/>
            <a:ext cx="46892" cy="682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0" name="Line 130"/>
          <p:cNvSpPr>
            <a:spLocks noChangeShapeType="1"/>
          </p:cNvSpPr>
          <p:nvPr/>
        </p:nvSpPr>
        <p:spPr bwMode="auto">
          <a:xfrm flipH="1" flipV="1">
            <a:off x="3025590" y="896218"/>
            <a:ext cx="123092" cy="3016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1" name="Line 132"/>
          <p:cNvSpPr>
            <a:spLocks noChangeShapeType="1"/>
          </p:cNvSpPr>
          <p:nvPr/>
        </p:nvSpPr>
        <p:spPr bwMode="auto">
          <a:xfrm flipH="1" flipV="1">
            <a:off x="3051968" y="802551"/>
            <a:ext cx="96715" cy="3952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2" name="Line 134"/>
          <p:cNvSpPr>
            <a:spLocks noChangeShapeType="1"/>
          </p:cNvSpPr>
          <p:nvPr/>
        </p:nvSpPr>
        <p:spPr bwMode="auto">
          <a:xfrm flipH="1" flipV="1">
            <a:off x="3148684" y="1197844"/>
            <a:ext cx="73269" cy="2206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3" name="Line 136"/>
          <p:cNvSpPr>
            <a:spLocks noChangeShapeType="1"/>
          </p:cNvSpPr>
          <p:nvPr/>
        </p:nvSpPr>
        <p:spPr bwMode="auto">
          <a:xfrm flipH="1" flipV="1">
            <a:off x="3317202" y="1234351"/>
            <a:ext cx="23446" cy="841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4" name="Line 138"/>
          <p:cNvSpPr>
            <a:spLocks noChangeShapeType="1"/>
          </p:cNvSpPr>
          <p:nvPr/>
        </p:nvSpPr>
        <p:spPr bwMode="auto">
          <a:xfrm flipH="1" flipV="1">
            <a:off x="3362630" y="1223244"/>
            <a:ext cx="8792" cy="746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5" name="Line 140"/>
          <p:cNvSpPr>
            <a:spLocks noChangeShapeType="1"/>
          </p:cNvSpPr>
          <p:nvPr/>
        </p:nvSpPr>
        <p:spPr bwMode="auto">
          <a:xfrm flipV="1">
            <a:off x="3413916" y="1208956"/>
            <a:ext cx="1466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6" name="Line 142"/>
          <p:cNvSpPr>
            <a:spLocks noChangeShapeType="1"/>
          </p:cNvSpPr>
          <p:nvPr/>
        </p:nvSpPr>
        <p:spPr bwMode="auto">
          <a:xfrm flipV="1">
            <a:off x="3413919" y="1218476"/>
            <a:ext cx="2931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7" name="Line 144"/>
          <p:cNvSpPr>
            <a:spLocks noChangeShapeType="1"/>
          </p:cNvSpPr>
          <p:nvPr/>
        </p:nvSpPr>
        <p:spPr bwMode="auto">
          <a:xfrm flipV="1">
            <a:off x="3412450" y="1224831"/>
            <a:ext cx="1466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8" name="Line 146"/>
          <p:cNvSpPr>
            <a:spLocks noChangeShapeType="1"/>
          </p:cNvSpPr>
          <p:nvPr/>
        </p:nvSpPr>
        <p:spPr bwMode="auto">
          <a:xfrm flipV="1">
            <a:off x="3412453" y="1151801"/>
            <a:ext cx="45427" cy="889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79" name="Line 148"/>
          <p:cNvSpPr>
            <a:spLocks noChangeShapeType="1"/>
          </p:cNvSpPr>
          <p:nvPr/>
        </p:nvSpPr>
        <p:spPr bwMode="auto">
          <a:xfrm flipV="1">
            <a:off x="3410985" y="1240701"/>
            <a:ext cx="1466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0" name="Line 150"/>
          <p:cNvSpPr>
            <a:spLocks noChangeShapeType="1"/>
          </p:cNvSpPr>
          <p:nvPr/>
        </p:nvSpPr>
        <p:spPr bwMode="auto">
          <a:xfrm flipV="1">
            <a:off x="3410987" y="1215301"/>
            <a:ext cx="23446" cy="317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1" name="Line 152"/>
          <p:cNvSpPr>
            <a:spLocks noChangeShapeType="1"/>
          </p:cNvSpPr>
          <p:nvPr/>
        </p:nvSpPr>
        <p:spPr bwMode="auto">
          <a:xfrm flipV="1">
            <a:off x="3408057" y="1247051"/>
            <a:ext cx="2931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2" name="Line 154"/>
          <p:cNvSpPr>
            <a:spLocks noChangeShapeType="1"/>
          </p:cNvSpPr>
          <p:nvPr/>
        </p:nvSpPr>
        <p:spPr bwMode="auto">
          <a:xfrm flipV="1">
            <a:off x="3408055" y="1240701"/>
            <a:ext cx="1905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3" name="Line 156"/>
          <p:cNvSpPr>
            <a:spLocks noChangeShapeType="1"/>
          </p:cNvSpPr>
          <p:nvPr/>
        </p:nvSpPr>
        <p:spPr bwMode="auto">
          <a:xfrm flipV="1">
            <a:off x="3390471" y="1253406"/>
            <a:ext cx="17585" cy="365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4" name="Line 158"/>
          <p:cNvSpPr>
            <a:spLocks noChangeShapeType="1"/>
          </p:cNvSpPr>
          <p:nvPr/>
        </p:nvSpPr>
        <p:spPr bwMode="auto">
          <a:xfrm flipV="1">
            <a:off x="3472532" y="1258169"/>
            <a:ext cx="17585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5" name="Line 160"/>
          <p:cNvSpPr>
            <a:spLocks noChangeShapeType="1"/>
          </p:cNvSpPr>
          <p:nvPr/>
        </p:nvSpPr>
        <p:spPr bwMode="auto">
          <a:xfrm flipV="1">
            <a:off x="3472534" y="1262931"/>
            <a:ext cx="16120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6" name="Line 162"/>
          <p:cNvSpPr>
            <a:spLocks noChangeShapeType="1"/>
          </p:cNvSpPr>
          <p:nvPr/>
        </p:nvSpPr>
        <p:spPr bwMode="auto">
          <a:xfrm flipV="1">
            <a:off x="3413917" y="1267689"/>
            <a:ext cx="58615" cy="190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7" name="Line 164"/>
          <p:cNvSpPr>
            <a:spLocks noChangeShapeType="1"/>
          </p:cNvSpPr>
          <p:nvPr/>
        </p:nvSpPr>
        <p:spPr bwMode="auto">
          <a:xfrm flipV="1">
            <a:off x="3413918" y="1285151"/>
            <a:ext cx="13774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8" name="Line 166"/>
          <p:cNvSpPr>
            <a:spLocks noChangeShapeType="1"/>
          </p:cNvSpPr>
          <p:nvPr/>
        </p:nvSpPr>
        <p:spPr bwMode="auto">
          <a:xfrm flipV="1">
            <a:off x="3400728" y="1286744"/>
            <a:ext cx="13189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89" name="Line 168"/>
          <p:cNvSpPr>
            <a:spLocks noChangeShapeType="1"/>
          </p:cNvSpPr>
          <p:nvPr/>
        </p:nvSpPr>
        <p:spPr bwMode="auto">
          <a:xfrm>
            <a:off x="3452016" y="1315314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0" name="Line 170"/>
          <p:cNvSpPr>
            <a:spLocks noChangeShapeType="1"/>
          </p:cNvSpPr>
          <p:nvPr/>
        </p:nvSpPr>
        <p:spPr bwMode="auto">
          <a:xfrm>
            <a:off x="3452016" y="1315319"/>
            <a:ext cx="5862" cy="31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1" name="Line 172"/>
          <p:cNvSpPr>
            <a:spLocks noChangeShapeType="1"/>
          </p:cNvSpPr>
          <p:nvPr/>
        </p:nvSpPr>
        <p:spPr bwMode="auto">
          <a:xfrm>
            <a:off x="3452016" y="1315319"/>
            <a:ext cx="5862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2" name="Line 174"/>
          <p:cNvSpPr>
            <a:spLocks noChangeShapeType="1"/>
          </p:cNvSpPr>
          <p:nvPr/>
        </p:nvSpPr>
        <p:spPr bwMode="auto">
          <a:xfrm>
            <a:off x="3452016" y="1315314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3" name="Line 176"/>
          <p:cNvSpPr>
            <a:spLocks noChangeShapeType="1"/>
          </p:cNvSpPr>
          <p:nvPr/>
        </p:nvSpPr>
        <p:spPr bwMode="auto">
          <a:xfrm>
            <a:off x="3400730" y="1291506"/>
            <a:ext cx="51289" cy="238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4" name="Line 178"/>
          <p:cNvSpPr>
            <a:spLocks noChangeShapeType="1"/>
          </p:cNvSpPr>
          <p:nvPr/>
        </p:nvSpPr>
        <p:spPr bwMode="auto">
          <a:xfrm>
            <a:off x="3390473" y="1289914"/>
            <a:ext cx="10258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5" name="Line 180"/>
          <p:cNvSpPr>
            <a:spLocks noChangeShapeType="1"/>
          </p:cNvSpPr>
          <p:nvPr/>
        </p:nvSpPr>
        <p:spPr bwMode="auto">
          <a:xfrm flipV="1">
            <a:off x="3371420" y="1289914"/>
            <a:ext cx="19050" cy="79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6" name="Line 182"/>
          <p:cNvSpPr>
            <a:spLocks noChangeShapeType="1"/>
          </p:cNvSpPr>
          <p:nvPr/>
        </p:nvSpPr>
        <p:spPr bwMode="auto">
          <a:xfrm flipV="1">
            <a:off x="3340648" y="1297851"/>
            <a:ext cx="30774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7" name="Line 184"/>
          <p:cNvSpPr>
            <a:spLocks noChangeShapeType="1"/>
          </p:cNvSpPr>
          <p:nvPr/>
        </p:nvSpPr>
        <p:spPr bwMode="auto">
          <a:xfrm flipV="1">
            <a:off x="3221950" y="1318494"/>
            <a:ext cx="118697" cy="1000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8" name="Line 186"/>
          <p:cNvSpPr>
            <a:spLocks noChangeShapeType="1"/>
          </p:cNvSpPr>
          <p:nvPr/>
        </p:nvSpPr>
        <p:spPr bwMode="auto">
          <a:xfrm flipV="1">
            <a:off x="3153079" y="1418506"/>
            <a:ext cx="68874" cy="73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99" name="Line 188"/>
          <p:cNvSpPr>
            <a:spLocks noChangeShapeType="1"/>
          </p:cNvSpPr>
          <p:nvPr/>
        </p:nvSpPr>
        <p:spPr bwMode="auto">
          <a:xfrm flipV="1">
            <a:off x="3114979" y="1491526"/>
            <a:ext cx="38100" cy="714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0" name="Line 190"/>
          <p:cNvSpPr>
            <a:spLocks noChangeShapeType="1"/>
          </p:cNvSpPr>
          <p:nvPr/>
        </p:nvSpPr>
        <p:spPr bwMode="auto">
          <a:xfrm flipV="1">
            <a:off x="3028520" y="1562966"/>
            <a:ext cx="86458" cy="2016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1" name="Line 192"/>
          <p:cNvSpPr>
            <a:spLocks noChangeShapeType="1"/>
          </p:cNvSpPr>
          <p:nvPr/>
        </p:nvSpPr>
        <p:spPr bwMode="auto">
          <a:xfrm flipV="1">
            <a:off x="2931807" y="1764576"/>
            <a:ext cx="96715" cy="2936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2" name="Line 194"/>
          <p:cNvSpPr>
            <a:spLocks noChangeShapeType="1"/>
          </p:cNvSpPr>
          <p:nvPr/>
        </p:nvSpPr>
        <p:spPr bwMode="auto">
          <a:xfrm flipV="1">
            <a:off x="2906893" y="2058264"/>
            <a:ext cx="24912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3" name="Line 196"/>
          <p:cNvSpPr>
            <a:spLocks noChangeShapeType="1"/>
          </p:cNvSpPr>
          <p:nvPr/>
        </p:nvSpPr>
        <p:spPr bwMode="auto">
          <a:xfrm flipV="1">
            <a:off x="2887843" y="2172569"/>
            <a:ext cx="19050" cy="1000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4" name="Line 198"/>
          <p:cNvSpPr>
            <a:spLocks noChangeShapeType="1"/>
          </p:cNvSpPr>
          <p:nvPr/>
        </p:nvSpPr>
        <p:spPr bwMode="auto">
          <a:xfrm flipH="1" flipV="1">
            <a:off x="2887844" y="2272576"/>
            <a:ext cx="120162" cy="968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5" name="Line 200"/>
          <p:cNvSpPr>
            <a:spLocks noChangeShapeType="1"/>
          </p:cNvSpPr>
          <p:nvPr/>
        </p:nvSpPr>
        <p:spPr bwMode="auto">
          <a:xfrm flipV="1">
            <a:off x="3066622" y="2112239"/>
            <a:ext cx="866043" cy="2492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6" name="Line 202"/>
          <p:cNvSpPr>
            <a:spLocks noChangeShapeType="1"/>
          </p:cNvSpPr>
          <p:nvPr/>
        </p:nvSpPr>
        <p:spPr bwMode="auto">
          <a:xfrm>
            <a:off x="3655704" y="2317026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7" name="Line 204"/>
          <p:cNvSpPr>
            <a:spLocks noChangeShapeType="1"/>
          </p:cNvSpPr>
          <p:nvPr/>
        </p:nvSpPr>
        <p:spPr bwMode="auto">
          <a:xfrm>
            <a:off x="3655704" y="2317026"/>
            <a:ext cx="17585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8" name="Line 207"/>
          <p:cNvSpPr>
            <a:spLocks noChangeShapeType="1"/>
          </p:cNvSpPr>
          <p:nvPr/>
        </p:nvSpPr>
        <p:spPr bwMode="auto">
          <a:xfrm flipV="1">
            <a:off x="3066622" y="2317026"/>
            <a:ext cx="589085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09" name="Line 209"/>
          <p:cNvSpPr>
            <a:spLocks noChangeShapeType="1"/>
          </p:cNvSpPr>
          <p:nvPr/>
        </p:nvSpPr>
        <p:spPr bwMode="auto">
          <a:xfrm flipV="1">
            <a:off x="3008005" y="2361476"/>
            <a:ext cx="58615" cy="79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0" name="Line 211"/>
          <p:cNvSpPr>
            <a:spLocks noChangeShapeType="1"/>
          </p:cNvSpPr>
          <p:nvPr/>
        </p:nvSpPr>
        <p:spPr bwMode="auto">
          <a:xfrm flipH="1" flipV="1">
            <a:off x="3008007" y="2369419"/>
            <a:ext cx="174381" cy="2079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2" name="Line 213"/>
          <p:cNvSpPr>
            <a:spLocks noChangeShapeType="1"/>
          </p:cNvSpPr>
          <p:nvPr/>
        </p:nvSpPr>
        <p:spPr bwMode="auto">
          <a:xfrm>
            <a:off x="3182388" y="2577376"/>
            <a:ext cx="1362808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3" name="Line 215"/>
          <p:cNvSpPr>
            <a:spLocks noChangeShapeType="1"/>
          </p:cNvSpPr>
          <p:nvPr/>
        </p:nvSpPr>
        <p:spPr bwMode="auto">
          <a:xfrm flipH="1" flipV="1">
            <a:off x="3182387" y="2577376"/>
            <a:ext cx="87923" cy="1143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4" name="Line 217"/>
          <p:cNvSpPr>
            <a:spLocks noChangeShapeType="1"/>
          </p:cNvSpPr>
          <p:nvPr/>
        </p:nvSpPr>
        <p:spPr bwMode="auto">
          <a:xfrm flipV="1">
            <a:off x="5405375" y="3139356"/>
            <a:ext cx="26377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5" name="Line 219"/>
          <p:cNvSpPr>
            <a:spLocks noChangeShapeType="1"/>
          </p:cNvSpPr>
          <p:nvPr/>
        </p:nvSpPr>
        <p:spPr bwMode="auto">
          <a:xfrm flipV="1">
            <a:off x="5405375" y="3152056"/>
            <a:ext cx="14654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6" name="Line 221"/>
          <p:cNvSpPr>
            <a:spLocks noChangeShapeType="1"/>
          </p:cNvSpPr>
          <p:nvPr/>
        </p:nvSpPr>
        <p:spPr bwMode="auto">
          <a:xfrm flipV="1">
            <a:off x="5389255" y="3156819"/>
            <a:ext cx="16120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7" name="Line 223"/>
          <p:cNvSpPr>
            <a:spLocks noChangeShapeType="1"/>
          </p:cNvSpPr>
          <p:nvPr/>
        </p:nvSpPr>
        <p:spPr bwMode="auto">
          <a:xfrm flipV="1">
            <a:off x="5389257" y="3159989"/>
            <a:ext cx="104043" cy="63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8" name="Line 225"/>
          <p:cNvSpPr>
            <a:spLocks noChangeShapeType="1"/>
          </p:cNvSpPr>
          <p:nvPr/>
        </p:nvSpPr>
        <p:spPr bwMode="auto">
          <a:xfrm flipV="1">
            <a:off x="5059543" y="3166339"/>
            <a:ext cx="329712" cy="1158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19" name="Line 227"/>
          <p:cNvSpPr>
            <a:spLocks noChangeShapeType="1"/>
          </p:cNvSpPr>
          <p:nvPr/>
        </p:nvSpPr>
        <p:spPr bwMode="auto">
          <a:xfrm flipV="1">
            <a:off x="5570962" y="3267941"/>
            <a:ext cx="334108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0" name="Line 229"/>
          <p:cNvSpPr>
            <a:spLocks noChangeShapeType="1"/>
          </p:cNvSpPr>
          <p:nvPr/>
        </p:nvSpPr>
        <p:spPr bwMode="auto">
          <a:xfrm>
            <a:off x="5570963" y="3285401"/>
            <a:ext cx="722435" cy="714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1" name="Rectangle 230"/>
          <p:cNvSpPr>
            <a:spLocks noChangeArrowheads="1"/>
          </p:cNvSpPr>
          <p:nvPr/>
        </p:nvSpPr>
        <p:spPr bwMode="auto">
          <a:xfrm>
            <a:off x="5430285" y="3299694"/>
            <a:ext cx="11541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S Sans Serif"/>
                <a:cs typeface="Arial" pitchFamily="34" charset="0"/>
              </a:rPr>
              <a:t>89</a:t>
            </a:r>
            <a:endParaRPr kumimoji="0" lang="sk-SK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Line 231"/>
          <p:cNvSpPr>
            <a:spLocks noChangeShapeType="1"/>
          </p:cNvSpPr>
          <p:nvPr/>
        </p:nvSpPr>
        <p:spPr bwMode="auto">
          <a:xfrm>
            <a:off x="5059543" y="3282228"/>
            <a:ext cx="511420" cy="31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3" name="Line 233"/>
          <p:cNvSpPr>
            <a:spLocks noChangeShapeType="1"/>
          </p:cNvSpPr>
          <p:nvPr/>
        </p:nvSpPr>
        <p:spPr bwMode="auto">
          <a:xfrm flipV="1">
            <a:off x="4738625" y="3282226"/>
            <a:ext cx="320920" cy="77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4" name="Line 235"/>
          <p:cNvSpPr>
            <a:spLocks noChangeShapeType="1"/>
          </p:cNvSpPr>
          <p:nvPr/>
        </p:nvSpPr>
        <p:spPr bwMode="auto">
          <a:xfrm>
            <a:off x="4738624" y="3360014"/>
            <a:ext cx="312127" cy="444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5" name="Line 237"/>
          <p:cNvSpPr>
            <a:spLocks noChangeShapeType="1"/>
          </p:cNvSpPr>
          <p:nvPr/>
        </p:nvSpPr>
        <p:spPr bwMode="auto">
          <a:xfrm flipV="1">
            <a:off x="4565711" y="3360019"/>
            <a:ext cx="172915" cy="238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6" name="Line 239"/>
          <p:cNvSpPr>
            <a:spLocks noChangeShapeType="1"/>
          </p:cNvSpPr>
          <p:nvPr/>
        </p:nvSpPr>
        <p:spPr bwMode="auto">
          <a:xfrm>
            <a:off x="4660960" y="3415576"/>
            <a:ext cx="766397" cy="1905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7" name="Line 241"/>
          <p:cNvSpPr>
            <a:spLocks noChangeShapeType="1"/>
          </p:cNvSpPr>
          <p:nvPr/>
        </p:nvSpPr>
        <p:spPr bwMode="auto">
          <a:xfrm>
            <a:off x="4660958" y="3415580"/>
            <a:ext cx="580292" cy="2190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8" name="Line 243"/>
          <p:cNvSpPr>
            <a:spLocks noChangeShapeType="1"/>
          </p:cNvSpPr>
          <p:nvPr/>
        </p:nvSpPr>
        <p:spPr bwMode="auto">
          <a:xfrm>
            <a:off x="4565710" y="3383826"/>
            <a:ext cx="95250" cy="317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29" name="Line 245"/>
          <p:cNvSpPr>
            <a:spLocks noChangeShapeType="1"/>
          </p:cNvSpPr>
          <p:nvPr/>
        </p:nvSpPr>
        <p:spPr bwMode="auto">
          <a:xfrm flipV="1">
            <a:off x="4058687" y="3383826"/>
            <a:ext cx="507023" cy="142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0" name="Line 247"/>
          <p:cNvSpPr>
            <a:spLocks noChangeShapeType="1"/>
          </p:cNvSpPr>
          <p:nvPr/>
        </p:nvSpPr>
        <p:spPr bwMode="auto">
          <a:xfrm>
            <a:off x="4885165" y="3877544"/>
            <a:ext cx="137746" cy="47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1" name="Line 249"/>
          <p:cNvSpPr>
            <a:spLocks noChangeShapeType="1"/>
          </p:cNvSpPr>
          <p:nvPr/>
        </p:nvSpPr>
        <p:spPr bwMode="auto">
          <a:xfrm>
            <a:off x="4885162" y="3877542"/>
            <a:ext cx="230066" cy="603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2" name="Line 251"/>
          <p:cNvSpPr>
            <a:spLocks noChangeShapeType="1"/>
          </p:cNvSpPr>
          <p:nvPr/>
        </p:nvSpPr>
        <p:spPr bwMode="auto">
          <a:xfrm>
            <a:off x="4825081" y="3868019"/>
            <a:ext cx="60081" cy="95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3" name="Line 253"/>
          <p:cNvSpPr>
            <a:spLocks noChangeShapeType="1"/>
          </p:cNvSpPr>
          <p:nvPr/>
        </p:nvSpPr>
        <p:spPr bwMode="auto">
          <a:xfrm>
            <a:off x="4825084" y="3868014"/>
            <a:ext cx="108438" cy="587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4" name="Line 255"/>
          <p:cNvSpPr>
            <a:spLocks noChangeShapeType="1"/>
          </p:cNvSpPr>
          <p:nvPr/>
        </p:nvSpPr>
        <p:spPr bwMode="auto">
          <a:xfrm>
            <a:off x="4677078" y="3826741"/>
            <a:ext cx="148004" cy="412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5" name="Line 257"/>
          <p:cNvSpPr>
            <a:spLocks noChangeShapeType="1"/>
          </p:cNvSpPr>
          <p:nvPr/>
        </p:nvSpPr>
        <p:spPr bwMode="auto">
          <a:xfrm>
            <a:off x="4677078" y="3826739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6" name="Line 259"/>
          <p:cNvSpPr>
            <a:spLocks noChangeShapeType="1"/>
          </p:cNvSpPr>
          <p:nvPr/>
        </p:nvSpPr>
        <p:spPr bwMode="auto">
          <a:xfrm>
            <a:off x="4168590" y="3582269"/>
            <a:ext cx="508489" cy="2444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7" name="Line 261"/>
          <p:cNvSpPr>
            <a:spLocks noChangeShapeType="1"/>
          </p:cNvSpPr>
          <p:nvPr/>
        </p:nvSpPr>
        <p:spPr bwMode="auto">
          <a:xfrm>
            <a:off x="4571570" y="4139476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8" name="Line 263"/>
          <p:cNvSpPr>
            <a:spLocks noChangeShapeType="1"/>
          </p:cNvSpPr>
          <p:nvPr/>
        </p:nvSpPr>
        <p:spPr bwMode="auto">
          <a:xfrm>
            <a:off x="4571571" y="4139476"/>
            <a:ext cx="276958" cy="274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39" name="Line 265"/>
          <p:cNvSpPr>
            <a:spLocks noChangeShapeType="1"/>
          </p:cNvSpPr>
          <p:nvPr/>
        </p:nvSpPr>
        <p:spPr bwMode="auto">
          <a:xfrm>
            <a:off x="4565709" y="4136306"/>
            <a:ext cx="5862" cy="31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0" name="Line 267"/>
          <p:cNvSpPr>
            <a:spLocks noChangeShapeType="1"/>
          </p:cNvSpPr>
          <p:nvPr/>
        </p:nvSpPr>
        <p:spPr bwMode="auto">
          <a:xfrm>
            <a:off x="4565709" y="4136301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1" name="Line 269"/>
          <p:cNvSpPr>
            <a:spLocks noChangeShapeType="1"/>
          </p:cNvSpPr>
          <p:nvPr/>
        </p:nvSpPr>
        <p:spPr bwMode="auto">
          <a:xfrm>
            <a:off x="4329782" y="3895001"/>
            <a:ext cx="235927" cy="2413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2" name="Line 271"/>
          <p:cNvSpPr>
            <a:spLocks noChangeShapeType="1"/>
          </p:cNvSpPr>
          <p:nvPr/>
        </p:nvSpPr>
        <p:spPr bwMode="auto">
          <a:xfrm>
            <a:off x="4463132" y="4225201"/>
            <a:ext cx="1466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3" name="Line 273"/>
          <p:cNvSpPr>
            <a:spLocks noChangeShapeType="1"/>
          </p:cNvSpPr>
          <p:nvPr/>
        </p:nvSpPr>
        <p:spPr bwMode="auto">
          <a:xfrm>
            <a:off x="4463133" y="4225206"/>
            <a:ext cx="10258" cy="365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4" name="Line 275"/>
          <p:cNvSpPr>
            <a:spLocks noChangeShapeType="1"/>
          </p:cNvSpPr>
          <p:nvPr/>
        </p:nvSpPr>
        <p:spPr bwMode="auto">
          <a:xfrm>
            <a:off x="4329784" y="3895001"/>
            <a:ext cx="133350" cy="3302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5" name="Line 277"/>
          <p:cNvSpPr>
            <a:spLocks noChangeShapeType="1"/>
          </p:cNvSpPr>
          <p:nvPr/>
        </p:nvSpPr>
        <p:spPr bwMode="auto">
          <a:xfrm>
            <a:off x="4221344" y="3739431"/>
            <a:ext cx="108438" cy="1555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6" name="Line 279"/>
          <p:cNvSpPr>
            <a:spLocks noChangeShapeType="1"/>
          </p:cNvSpPr>
          <p:nvPr/>
        </p:nvSpPr>
        <p:spPr bwMode="auto">
          <a:xfrm>
            <a:off x="4222809" y="4393476"/>
            <a:ext cx="41031" cy="952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7" name="Line 281"/>
          <p:cNvSpPr>
            <a:spLocks noChangeShapeType="1"/>
          </p:cNvSpPr>
          <p:nvPr/>
        </p:nvSpPr>
        <p:spPr bwMode="auto">
          <a:xfrm>
            <a:off x="4208155" y="4576044"/>
            <a:ext cx="5862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8" name="Line 283"/>
          <p:cNvSpPr>
            <a:spLocks noChangeShapeType="1"/>
          </p:cNvSpPr>
          <p:nvPr/>
        </p:nvSpPr>
        <p:spPr bwMode="auto">
          <a:xfrm>
            <a:off x="4202293" y="4607789"/>
            <a:ext cx="1466" cy="254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49" name="Line 285"/>
          <p:cNvSpPr>
            <a:spLocks noChangeShapeType="1"/>
          </p:cNvSpPr>
          <p:nvPr/>
        </p:nvSpPr>
        <p:spPr bwMode="auto">
          <a:xfrm flipH="1">
            <a:off x="4172986" y="4669701"/>
            <a:ext cx="5862" cy="333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0" name="Line 287"/>
          <p:cNvSpPr>
            <a:spLocks noChangeShapeType="1"/>
          </p:cNvSpPr>
          <p:nvPr/>
        </p:nvSpPr>
        <p:spPr bwMode="auto">
          <a:xfrm flipH="1">
            <a:off x="4035242" y="4869731"/>
            <a:ext cx="39566" cy="857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1" name="Line 289"/>
          <p:cNvSpPr>
            <a:spLocks noChangeShapeType="1"/>
          </p:cNvSpPr>
          <p:nvPr/>
        </p:nvSpPr>
        <p:spPr bwMode="auto">
          <a:xfrm rot="19500000" flipH="1">
            <a:off x="3935780" y="4873441"/>
            <a:ext cx="322385" cy="454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2" name="Line 291"/>
          <p:cNvSpPr>
            <a:spLocks noChangeShapeType="1"/>
          </p:cNvSpPr>
          <p:nvPr/>
        </p:nvSpPr>
        <p:spPr bwMode="auto">
          <a:xfrm flipH="1">
            <a:off x="4074806" y="4669706"/>
            <a:ext cx="104043" cy="2000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3" name="Line 293"/>
          <p:cNvSpPr>
            <a:spLocks noChangeShapeType="1"/>
          </p:cNvSpPr>
          <p:nvPr/>
        </p:nvSpPr>
        <p:spPr bwMode="auto">
          <a:xfrm flipH="1">
            <a:off x="4178847" y="4607794"/>
            <a:ext cx="23446" cy="619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4" name="Line 295"/>
          <p:cNvSpPr>
            <a:spLocks noChangeShapeType="1"/>
          </p:cNvSpPr>
          <p:nvPr/>
        </p:nvSpPr>
        <p:spPr bwMode="auto">
          <a:xfrm flipH="1">
            <a:off x="4202294" y="4576039"/>
            <a:ext cx="5862" cy="317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5" name="Line 297"/>
          <p:cNvSpPr>
            <a:spLocks noChangeShapeType="1"/>
          </p:cNvSpPr>
          <p:nvPr/>
        </p:nvSpPr>
        <p:spPr bwMode="auto">
          <a:xfrm flipH="1">
            <a:off x="4208156" y="4393481"/>
            <a:ext cx="14654" cy="1825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6" name="Line 299"/>
          <p:cNvSpPr>
            <a:spLocks noChangeShapeType="1"/>
          </p:cNvSpPr>
          <p:nvPr/>
        </p:nvSpPr>
        <p:spPr bwMode="auto">
          <a:xfrm>
            <a:off x="4221343" y="3739426"/>
            <a:ext cx="1466" cy="6540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7" name="Line 301"/>
          <p:cNvSpPr>
            <a:spLocks noChangeShapeType="1"/>
          </p:cNvSpPr>
          <p:nvPr/>
        </p:nvSpPr>
        <p:spPr bwMode="auto">
          <a:xfrm>
            <a:off x="4168589" y="3582269"/>
            <a:ext cx="52754" cy="1571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8" name="Line 303"/>
          <p:cNvSpPr>
            <a:spLocks noChangeShapeType="1"/>
          </p:cNvSpPr>
          <p:nvPr/>
        </p:nvSpPr>
        <p:spPr bwMode="auto">
          <a:xfrm>
            <a:off x="4058687" y="3398114"/>
            <a:ext cx="109904" cy="1841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59" name="Line 305"/>
          <p:cNvSpPr>
            <a:spLocks noChangeShapeType="1"/>
          </p:cNvSpPr>
          <p:nvPr/>
        </p:nvSpPr>
        <p:spPr bwMode="auto">
          <a:xfrm>
            <a:off x="3270310" y="2691676"/>
            <a:ext cx="788377" cy="7064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0" name="Line 306"/>
          <p:cNvSpPr>
            <a:spLocks noChangeShapeType="1"/>
          </p:cNvSpPr>
          <p:nvPr/>
        </p:nvSpPr>
        <p:spPr bwMode="auto">
          <a:xfrm flipV="1">
            <a:off x="3270309" y="2691681"/>
            <a:ext cx="1466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1" name="Line 308"/>
          <p:cNvSpPr>
            <a:spLocks noChangeShapeType="1"/>
          </p:cNvSpPr>
          <p:nvPr/>
        </p:nvSpPr>
        <p:spPr bwMode="auto">
          <a:xfrm>
            <a:off x="3362629" y="3987076"/>
            <a:ext cx="203689" cy="10556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2" name="Line 310"/>
          <p:cNvSpPr>
            <a:spLocks noChangeShapeType="1"/>
          </p:cNvSpPr>
          <p:nvPr/>
        </p:nvSpPr>
        <p:spPr bwMode="auto">
          <a:xfrm>
            <a:off x="3362627" y="3987076"/>
            <a:ext cx="257908" cy="22606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3" name="Line 312"/>
          <p:cNvSpPr>
            <a:spLocks noChangeShapeType="1"/>
          </p:cNvSpPr>
          <p:nvPr/>
        </p:nvSpPr>
        <p:spPr bwMode="auto">
          <a:xfrm>
            <a:off x="3270311" y="3423516"/>
            <a:ext cx="92320" cy="5635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4" name="Line 314"/>
          <p:cNvSpPr>
            <a:spLocks noChangeShapeType="1"/>
          </p:cNvSpPr>
          <p:nvPr/>
        </p:nvSpPr>
        <p:spPr bwMode="auto">
          <a:xfrm>
            <a:off x="3265913" y="3498131"/>
            <a:ext cx="104043" cy="15478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5" name="Line 316"/>
          <p:cNvSpPr>
            <a:spLocks noChangeShapeType="1"/>
          </p:cNvSpPr>
          <p:nvPr/>
        </p:nvSpPr>
        <p:spPr bwMode="auto">
          <a:xfrm flipH="1">
            <a:off x="3208765" y="3980726"/>
            <a:ext cx="8792" cy="4127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6" name="Line 318"/>
          <p:cNvSpPr>
            <a:spLocks noChangeShapeType="1"/>
          </p:cNvSpPr>
          <p:nvPr/>
        </p:nvSpPr>
        <p:spPr bwMode="auto">
          <a:xfrm flipH="1">
            <a:off x="2972835" y="5185639"/>
            <a:ext cx="16120" cy="18415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7" name="Line 320"/>
          <p:cNvSpPr>
            <a:spLocks noChangeShapeType="1"/>
          </p:cNvSpPr>
          <p:nvPr/>
        </p:nvSpPr>
        <p:spPr bwMode="auto">
          <a:xfrm flipH="1">
            <a:off x="2914221" y="5185644"/>
            <a:ext cx="74735" cy="2381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8" name="Line 322"/>
          <p:cNvSpPr>
            <a:spLocks noChangeShapeType="1"/>
          </p:cNvSpPr>
          <p:nvPr/>
        </p:nvSpPr>
        <p:spPr bwMode="auto">
          <a:xfrm flipH="1">
            <a:off x="2988955" y="3980731"/>
            <a:ext cx="228600" cy="12049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69" name="Line 324"/>
          <p:cNvSpPr>
            <a:spLocks noChangeShapeType="1"/>
          </p:cNvSpPr>
          <p:nvPr/>
        </p:nvSpPr>
        <p:spPr bwMode="auto">
          <a:xfrm flipH="1">
            <a:off x="3217555" y="3498126"/>
            <a:ext cx="48358" cy="4826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0" name="Line 326"/>
          <p:cNvSpPr>
            <a:spLocks noChangeShapeType="1"/>
          </p:cNvSpPr>
          <p:nvPr/>
        </p:nvSpPr>
        <p:spPr bwMode="auto">
          <a:xfrm flipH="1">
            <a:off x="3265913" y="3423519"/>
            <a:ext cx="4397" cy="746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1" name="Line 328"/>
          <p:cNvSpPr>
            <a:spLocks noChangeShapeType="1"/>
          </p:cNvSpPr>
          <p:nvPr/>
        </p:nvSpPr>
        <p:spPr bwMode="auto">
          <a:xfrm>
            <a:off x="3270309" y="2713906"/>
            <a:ext cx="1466" cy="70961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2" name="Line 329"/>
          <p:cNvSpPr>
            <a:spLocks noChangeShapeType="1"/>
          </p:cNvSpPr>
          <p:nvPr/>
        </p:nvSpPr>
        <p:spPr bwMode="auto">
          <a:xfrm>
            <a:off x="4038171" y="6158776"/>
            <a:ext cx="438150" cy="1588"/>
          </a:xfrm>
          <a:prstGeom prst="line">
            <a:avLst/>
          </a:prstGeom>
          <a:noFill/>
          <a:ln w="9525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3" name="Line 330"/>
          <p:cNvSpPr>
            <a:spLocks noChangeShapeType="1"/>
          </p:cNvSpPr>
          <p:nvPr/>
        </p:nvSpPr>
        <p:spPr bwMode="auto">
          <a:xfrm>
            <a:off x="4038169" y="6123851"/>
            <a:ext cx="1466" cy="71438"/>
          </a:xfrm>
          <a:prstGeom prst="line">
            <a:avLst/>
          </a:prstGeom>
          <a:noFill/>
          <a:ln w="9525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4" name="Line 331"/>
          <p:cNvSpPr>
            <a:spLocks noChangeShapeType="1"/>
          </p:cNvSpPr>
          <p:nvPr/>
        </p:nvSpPr>
        <p:spPr bwMode="auto">
          <a:xfrm>
            <a:off x="4476319" y="6123851"/>
            <a:ext cx="1466" cy="71438"/>
          </a:xfrm>
          <a:prstGeom prst="line">
            <a:avLst/>
          </a:prstGeom>
          <a:noFill/>
          <a:ln w="9525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>
              <a:solidFill>
                <a:schemeClr val="bg1"/>
              </a:solidFill>
            </a:endParaRPr>
          </a:p>
        </p:txBody>
      </p:sp>
      <p:sp>
        <p:nvSpPr>
          <p:cNvPr id="175" name="Rectangle 332"/>
          <p:cNvSpPr>
            <a:spLocks noChangeArrowheads="1"/>
          </p:cNvSpPr>
          <p:nvPr/>
        </p:nvSpPr>
        <p:spPr bwMode="auto">
          <a:xfrm>
            <a:off x="4193501" y="6195294"/>
            <a:ext cx="14427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S Sans Serif"/>
                <a:cs typeface="Arial" pitchFamily="34" charset="0"/>
              </a:rPr>
              <a:t>0,2</a:t>
            </a:r>
            <a:endParaRPr kumimoji="0" lang="sk-SK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Bogen 175"/>
          <p:cNvSpPr/>
          <p:nvPr/>
        </p:nvSpPr>
        <p:spPr>
          <a:xfrm rot="9811877">
            <a:off x="1182612" y="2796511"/>
            <a:ext cx="422031" cy="685800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749846" y="3256057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SEOV</a:t>
            </a:r>
          </a:p>
        </p:txBody>
      </p:sp>
      <p:sp>
        <p:nvSpPr>
          <p:cNvPr id="179" name="Bogen 178"/>
          <p:cNvSpPr/>
          <p:nvPr/>
        </p:nvSpPr>
        <p:spPr>
          <a:xfrm rot="16200000">
            <a:off x="975515" y="2287474"/>
            <a:ext cx="533400" cy="281354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609172" y="2085256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DOBV</a:t>
            </a:r>
          </a:p>
        </p:txBody>
      </p:sp>
      <p:sp>
        <p:nvSpPr>
          <p:cNvPr id="181" name="Textfeld 180"/>
          <p:cNvSpPr txBox="1"/>
          <p:nvPr/>
        </p:nvSpPr>
        <p:spPr>
          <a:xfrm>
            <a:off x="1171877" y="2694856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</a:t>
            </a:r>
          </a:p>
        </p:txBody>
      </p:sp>
      <p:sp>
        <p:nvSpPr>
          <p:cNvPr id="182" name="Bogen 181"/>
          <p:cNvSpPr/>
          <p:nvPr/>
        </p:nvSpPr>
        <p:spPr>
          <a:xfrm rot="11031343">
            <a:off x="1683083" y="3755234"/>
            <a:ext cx="1936791" cy="677547"/>
          </a:xfrm>
          <a:prstGeom prst="arc">
            <a:avLst>
              <a:gd name="adj1" fmla="val 16469464"/>
              <a:gd name="adj2" fmla="val 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83" name="Textfeld 182"/>
          <p:cNvSpPr txBox="1"/>
          <p:nvPr/>
        </p:nvSpPr>
        <p:spPr>
          <a:xfrm>
            <a:off x="1593910" y="4295056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HTNV</a:t>
            </a:r>
          </a:p>
        </p:txBody>
      </p:sp>
      <p:sp>
        <p:nvSpPr>
          <p:cNvPr id="184" name="Textfeld 183"/>
          <p:cNvSpPr txBox="1"/>
          <p:nvPr/>
        </p:nvSpPr>
        <p:spPr>
          <a:xfrm>
            <a:off x="5392187" y="2923456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ANDV</a:t>
            </a:r>
          </a:p>
        </p:txBody>
      </p:sp>
      <p:sp>
        <p:nvSpPr>
          <p:cNvPr id="185" name="Textfeld 184"/>
          <p:cNvSpPr txBox="1"/>
          <p:nvPr/>
        </p:nvSpPr>
        <p:spPr>
          <a:xfrm>
            <a:off x="4992081" y="3286835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MAPV</a:t>
            </a:r>
          </a:p>
        </p:txBody>
      </p:sp>
      <p:sp>
        <p:nvSpPr>
          <p:cNvPr id="186" name="Textfeld 185"/>
          <p:cNvSpPr txBox="1"/>
          <p:nvPr/>
        </p:nvSpPr>
        <p:spPr>
          <a:xfrm>
            <a:off x="6236249" y="3228253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RIOMV</a:t>
            </a:r>
          </a:p>
        </p:txBody>
      </p:sp>
      <p:sp>
        <p:nvSpPr>
          <p:cNvPr id="187" name="Textfeld 186"/>
          <p:cNvSpPr txBox="1"/>
          <p:nvPr/>
        </p:nvSpPr>
        <p:spPr>
          <a:xfrm>
            <a:off x="5148282" y="3591633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CHOV</a:t>
            </a:r>
          </a:p>
        </p:txBody>
      </p:sp>
      <p:sp>
        <p:nvSpPr>
          <p:cNvPr id="188" name="Textfeld 187"/>
          <p:cNvSpPr txBox="1"/>
          <p:nvPr/>
        </p:nvSpPr>
        <p:spPr>
          <a:xfrm>
            <a:off x="5392185" y="346793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SNV</a:t>
            </a:r>
          </a:p>
        </p:txBody>
      </p:sp>
      <p:sp>
        <p:nvSpPr>
          <p:cNvPr id="189" name="Textfeld 188"/>
          <p:cNvSpPr txBox="1"/>
          <p:nvPr/>
        </p:nvSpPr>
        <p:spPr>
          <a:xfrm>
            <a:off x="5836432" y="3105546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LNV</a:t>
            </a:r>
          </a:p>
        </p:txBody>
      </p:sp>
      <p:sp>
        <p:nvSpPr>
          <p:cNvPr id="190" name="Textfeld 189"/>
          <p:cNvSpPr txBox="1"/>
          <p:nvPr/>
        </p:nvSpPr>
        <p:spPr>
          <a:xfrm>
            <a:off x="5181172" y="3914056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TULV</a:t>
            </a:r>
          </a:p>
        </p:txBody>
      </p:sp>
      <p:sp>
        <p:nvSpPr>
          <p:cNvPr id="191" name="Bogen 190"/>
          <p:cNvSpPr/>
          <p:nvPr/>
        </p:nvSpPr>
        <p:spPr>
          <a:xfrm rot="4350431">
            <a:off x="4951401" y="3775797"/>
            <a:ext cx="228600" cy="281354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92" name="Bogen 191"/>
          <p:cNvSpPr/>
          <p:nvPr/>
        </p:nvSpPr>
        <p:spPr>
          <a:xfrm rot="2372443">
            <a:off x="3448700" y="4330448"/>
            <a:ext cx="772247" cy="1586094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93" name="Textfeld 192"/>
          <p:cNvSpPr txBox="1"/>
          <p:nvPr/>
        </p:nvSpPr>
        <p:spPr>
          <a:xfrm>
            <a:off x="4260187" y="4980856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PUUV</a:t>
            </a:r>
          </a:p>
        </p:txBody>
      </p:sp>
      <p:sp>
        <p:nvSpPr>
          <p:cNvPr id="194" name="Textfeld 193"/>
          <p:cNvSpPr txBox="1"/>
          <p:nvPr/>
        </p:nvSpPr>
        <p:spPr>
          <a:xfrm>
            <a:off x="4568173" y="4506035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VLAV</a:t>
            </a:r>
          </a:p>
        </p:txBody>
      </p:sp>
      <p:sp>
        <p:nvSpPr>
          <p:cNvPr id="195" name="Bogen 194"/>
          <p:cNvSpPr/>
          <p:nvPr/>
        </p:nvSpPr>
        <p:spPr>
          <a:xfrm rot="8322696">
            <a:off x="4438874" y="3844036"/>
            <a:ext cx="369016" cy="715731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96" name="Textfeld 195"/>
          <p:cNvSpPr txBox="1"/>
          <p:nvPr/>
        </p:nvSpPr>
        <p:spPr>
          <a:xfrm>
            <a:off x="2902934" y="4341566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TPMV</a:t>
            </a:r>
          </a:p>
        </p:txBody>
      </p:sp>
      <p:sp>
        <p:nvSpPr>
          <p:cNvPr id="197" name="Textfeld 196"/>
          <p:cNvSpPr txBox="1"/>
          <p:nvPr/>
        </p:nvSpPr>
        <p:spPr>
          <a:xfrm>
            <a:off x="3433669" y="4992732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NVAV</a:t>
            </a:r>
          </a:p>
        </p:txBody>
      </p:sp>
      <p:sp>
        <p:nvSpPr>
          <p:cNvPr id="198" name="Textfeld 197"/>
          <p:cNvSpPr txBox="1"/>
          <p:nvPr/>
        </p:nvSpPr>
        <p:spPr>
          <a:xfrm>
            <a:off x="3385256" y="6200056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ALTV</a:t>
            </a:r>
          </a:p>
        </p:txBody>
      </p:sp>
      <p:sp>
        <p:nvSpPr>
          <p:cNvPr id="199" name="Textfeld 198"/>
          <p:cNvSpPr txBox="1"/>
          <p:nvPr/>
        </p:nvSpPr>
        <p:spPr>
          <a:xfrm>
            <a:off x="2719325" y="5438056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MJNV</a:t>
            </a:r>
          </a:p>
        </p:txBody>
      </p:sp>
      <p:sp>
        <p:nvSpPr>
          <p:cNvPr id="200" name="Bogen 199"/>
          <p:cNvSpPr/>
          <p:nvPr/>
        </p:nvSpPr>
        <p:spPr>
          <a:xfrm rot="6344013">
            <a:off x="2770909" y="5223597"/>
            <a:ext cx="228600" cy="281354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201" name="Textfeld 200"/>
          <p:cNvSpPr txBox="1"/>
          <p:nvPr/>
        </p:nvSpPr>
        <p:spPr>
          <a:xfrm>
            <a:off x="2950000" y="50224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MGBV</a:t>
            </a:r>
          </a:p>
        </p:txBody>
      </p:sp>
      <p:sp>
        <p:nvSpPr>
          <p:cNvPr id="202" name="Pfeil nach unten 201"/>
          <p:cNvSpPr/>
          <p:nvPr/>
        </p:nvSpPr>
        <p:spPr>
          <a:xfrm rot="10800000">
            <a:off x="3181991" y="5364290"/>
            <a:ext cx="317652" cy="729006"/>
          </a:xfrm>
          <a:prstGeom prst="down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203" name="Textfeld 202"/>
          <p:cNvSpPr txBox="1"/>
          <p:nvPr/>
        </p:nvSpPr>
        <p:spPr>
          <a:xfrm>
            <a:off x="1945602" y="1718382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ARRV</a:t>
            </a:r>
          </a:p>
        </p:txBody>
      </p:sp>
      <p:sp>
        <p:nvSpPr>
          <p:cNvPr id="204" name="Textfeld 203"/>
          <p:cNvSpPr txBox="1"/>
          <p:nvPr/>
        </p:nvSpPr>
        <p:spPr>
          <a:xfrm>
            <a:off x="1593908" y="1716954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JMSV</a:t>
            </a:r>
          </a:p>
        </p:txBody>
      </p:sp>
      <p:sp>
        <p:nvSpPr>
          <p:cNvPr id="205" name="Textfeld 204"/>
          <p:cNvSpPr txBox="1"/>
          <p:nvPr/>
        </p:nvSpPr>
        <p:spPr>
          <a:xfrm>
            <a:off x="1540433" y="1882055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CBNV</a:t>
            </a:r>
          </a:p>
        </p:txBody>
      </p:sp>
      <p:sp>
        <p:nvSpPr>
          <p:cNvPr id="206" name="Textfeld 205"/>
          <p:cNvSpPr txBox="1"/>
          <p:nvPr/>
        </p:nvSpPr>
        <p:spPr>
          <a:xfrm>
            <a:off x="1584595" y="1305635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RPLV</a:t>
            </a:r>
          </a:p>
        </p:txBody>
      </p:sp>
      <p:sp>
        <p:nvSpPr>
          <p:cNvPr id="207" name="Textfeld 206"/>
          <p:cNvSpPr txBox="1"/>
          <p:nvPr/>
        </p:nvSpPr>
        <p:spPr>
          <a:xfrm>
            <a:off x="3291379" y="637456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SWSV</a:t>
            </a:r>
          </a:p>
        </p:txBody>
      </p:sp>
      <p:sp>
        <p:nvSpPr>
          <p:cNvPr id="208" name="Freihandform 207"/>
          <p:cNvSpPr/>
          <p:nvPr/>
        </p:nvSpPr>
        <p:spPr>
          <a:xfrm>
            <a:off x="2684155" y="646986"/>
            <a:ext cx="1003789" cy="742950"/>
          </a:xfrm>
          <a:custGeom>
            <a:avLst/>
            <a:gdLst>
              <a:gd name="connsiteX0" fmla="*/ 0 w 1087438"/>
              <a:gd name="connsiteY0" fmla="*/ 628650 h 742950"/>
              <a:gd name="connsiteX1" fmla="*/ 400050 w 1087438"/>
              <a:gd name="connsiteY1" fmla="*/ 38100 h 742950"/>
              <a:gd name="connsiteX2" fmla="*/ 981075 w 1087438"/>
              <a:gd name="connsiteY2" fmla="*/ 400050 h 742950"/>
              <a:gd name="connsiteX3" fmla="*/ 1038225 w 1087438"/>
              <a:gd name="connsiteY3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438" h="742950">
                <a:moveTo>
                  <a:pt x="0" y="628650"/>
                </a:moveTo>
                <a:cubicBezTo>
                  <a:pt x="118269" y="352425"/>
                  <a:pt x="236538" y="76200"/>
                  <a:pt x="400050" y="38100"/>
                </a:cubicBezTo>
                <a:cubicBezTo>
                  <a:pt x="563562" y="0"/>
                  <a:pt x="874713" y="282575"/>
                  <a:pt x="981075" y="400050"/>
                </a:cubicBezTo>
                <a:cubicBezTo>
                  <a:pt x="1087438" y="517525"/>
                  <a:pt x="1062831" y="630237"/>
                  <a:pt x="1038225" y="742950"/>
                </a:cubicBezTo>
              </a:path>
            </a:pathLst>
          </a:cu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209" name="Textfeld 208"/>
          <p:cNvSpPr txBox="1"/>
          <p:nvPr/>
        </p:nvSpPr>
        <p:spPr>
          <a:xfrm>
            <a:off x="2367631" y="1323256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ARTV</a:t>
            </a:r>
          </a:p>
        </p:txBody>
      </p:sp>
      <p:sp>
        <p:nvSpPr>
          <p:cNvPr id="210" name="Textfeld 209"/>
          <p:cNvSpPr txBox="1"/>
          <p:nvPr/>
        </p:nvSpPr>
        <p:spPr>
          <a:xfrm>
            <a:off x="2443053" y="1686635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KKMV</a:t>
            </a:r>
          </a:p>
        </p:txBody>
      </p:sp>
      <p:sp>
        <p:nvSpPr>
          <p:cNvPr id="211" name="Textfeld 210"/>
          <p:cNvSpPr txBox="1"/>
          <p:nvPr/>
        </p:nvSpPr>
        <p:spPr>
          <a:xfrm>
            <a:off x="3874799" y="1962865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OXBV</a:t>
            </a:r>
          </a:p>
        </p:txBody>
      </p:sp>
      <p:sp>
        <p:nvSpPr>
          <p:cNvPr id="212" name="Textfeld 211"/>
          <p:cNvSpPr txBox="1"/>
          <p:nvPr/>
        </p:nvSpPr>
        <p:spPr>
          <a:xfrm>
            <a:off x="3633723" y="2161456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ASAV</a:t>
            </a:r>
          </a:p>
        </p:txBody>
      </p:sp>
      <p:sp>
        <p:nvSpPr>
          <p:cNvPr id="213" name="Bogen 212"/>
          <p:cNvSpPr/>
          <p:nvPr/>
        </p:nvSpPr>
        <p:spPr>
          <a:xfrm rot="12339808">
            <a:off x="1644424" y="2653118"/>
            <a:ext cx="211015" cy="304800"/>
          </a:xfrm>
          <a:prstGeom prst="arc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214" name="Textfeld 213"/>
          <p:cNvSpPr txBox="1"/>
          <p:nvPr/>
        </p:nvSpPr>
        <p:spPr>
          <a:xfrm>
            <a:off x="395536" y="3990256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Muridae-</a:t>
            </a:r>
          </a:p>
          <a:p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associated</a:t>
            </a:r>
          </a:p>
        </p:txBody>
      </p:sp>
      <p:sp>
        <p:nvSpPr>
          <p:cNvPr id="215" name="Textfeld 214"/>
          <p:cNvSpPr txBox="1"/>
          <p:nvPr/>
        </p:nvSpPr>
        <p:spPr>
          <a:xfrm>
            <a:off x="5842221" y="249240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Cricetidae-associated</a:t>
            </a:r>
          </a:p>
        </p:txBody>
      </p:sp>
      <p:sp>
        <p:nvSpPr>
          <p:cNvPr id="216" name="Textfeld 215"/>
          <p:cNvSpPr txBox="1"/>
          <p:nvPr/>
        </p:nvSpPr>
        <p:spPr>
          <a:xfrm>
            <a:off x="820185" y="27806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Soricidae-associated</a:t>
            </a:r>
          </a:p>
        </p:txBody>
      </p:sp>
      <p:sp>
        <p:nvSpPr>
          <p:cNvPr id="217" name="Textfeld 216"/>
          <p:cNvSpPr txBox="1"/>
          <p:nvPr/>
        </p:nvSpPr>
        <p:spPr>
          <a:xfrm>
            <a:off x="820184" y="512857"/>
            <a:ext cx="2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Talpidae-associated</a:t>
            </a:r>
          </a:p>
        </p:txBody>
      </p:sp>
      <p:sp>
        <p:nvSpPr>
          <p:cNvPr id="218" name="Textfeld 217"/>
          <p:cNvSpPr txBox="1"/>
          <p:nvPr/>
        </p:nvSpPr>
        <p:spPr>
          <a:xfrm>
            <a:off x="467544" y="551723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Soricidae-associated</a:t>
            </a:r>
          </a:p>
        </p:txBody>
      </p:sp>
      <p:sp>
        <p:nvSpPr>
          <p:cNvPr id="219" name="Textfeld 218"/>
          <p:cNvSpPr txBox="1"/>
          <p:nvPr/>
        </p:nvSpPr>
        <p:spPr>
          <a:xfrm>
            <a:off x="467544" y="5795972"/>
            <a:ext cx="2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Talpidae-associated</a:t>
            </a:r>
          </a:p>
        </p:txBody>
      </p:sp>
      <p:sp>
        <p:nvSpPr>
          <p:cNvPr id="220" name="Textfeld 219"/>
          <p:cNvSpPr txBox="1"/>
          <p:nvPr/>
        </p:nvSpPr>
        <p:spPr>
          <a:xfrm>
            <a:off x="467546" y="608400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Nycteridae-associated</a:t>
            </a:r>
          </a:p>
        </p:txBody>
      </p:sp>
      <p:sp>
        <p:nvSpPr>
          <p:cNvPr id="221" name="Textfeld 220"/>
          <p:cNvSpPr txBox="1"/>
          <p:nvPr/>
        </p:nvSpPr>
        <p:spPr>
          <a:xfrm>
            <a:off x="3961766" y="321540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sp>
        <p:nvSpPr>
          <p:cNvPr id="222" name="Textfeld 221"/>
          <p:cNvSpPr txBox="1"/>
          <p:nvPr/>
        </p:nvSpPr>
        <p:spPr>
          <a:xfrm>
            <a:off x="4246766" y="373580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74</a:t>
            </a:r>
          </a:p>
        </p:txBody>
      </p:sp>
      <p:sp>
        <p:nvSpPr>
          <p:cNvPr id="223" name="Textfeld 222"/>
          <p:cNvSpPr txBox="1"/>
          <p:nvPr/>
        </p:nvSpPr>
        <p:spPr>
          <a:xfrm>
            <a:off x="5181169" y="301698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91</a:t>
            </a:r>
          </a:p>
        </p:txBody>
      </p:sp>
      <p:sp>
        <p:nvSpPr>
          <p:cNvPr id="224" name="Textfeld 223"/>
          <p:cNvSpPr txBox="1"/>
          <p:nvPr/>
        </p:nvSpPr>
        <p:spPr>
          <a:xfrm>
            <a:off x="4548123" y="3646599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96</a:t>
            </a:r>
          </a:p>
        </p:txBody>
      </p:sp>
      <p:sp>
        <p:nvSpPr>
          <p:cNvPr id="225" name="Textfeld 224"/>
          <p:cNvSpPr txBox="1"/>
          <p:nvPr/>
        </p:nvSpPr>
        <p:spPr>
          <a:xfrm>
            <a:off x="4023749" y="421885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226" name="Textfeld 225"/>
          <p:cNvSpPr txBox="1"/>
          <p:nvPr/>
        </p:nvSpPr>
        <p:spPr>
          <a:xfrm>
            <a:off x="2070273" y="330027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</a:t>
            </a:r>
          </a:p>
        </p:txBody>
      </p:sp>
      <p:sp>
        <p:nvSpPr>
          <p:cNvPr id="227" name="Textfeld 226"/>
          <p:cNvSpPr txBox="1"/>
          <p:nvPr/>
        </p:nvSpPr>
        <p:spPr>
          <a:xfrm>
            <a:off x="1645916" y="299965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28" name="Textfeld 227"/>
          <p:cNvSpPr txBox="1"/>
          <p:nvPr/>
        </p:nvSpPr>
        <p:spPr>
          <a:xfrm>
            <a:off x="1736913" y="266033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sp>
        <p:nvSpPr>
          <p:cNvPr id="229" name="Textfeld 228"/>
          <p:cNvSpPr txBox="1"/>
          <p:nvPr/>
        </p:nvSpPr>
        <p:spPr>
          <a:xfrm>
            <a:off x="1664246" y="246625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sp>
        <p:nvSpPr>
          <p:cNvPr id="230" name="Textfeld 229"/>
          <p:cNvSpPr txBox="1"/>
          <p:nvPr/>
        </p:nvSpPr>
        <p:spPr>
          <a:xfrm>
            <a:off x="2156615" y="2492409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231" name="Textfeld 230"/>
          <p:cNvSpPr txBox="1"/>
          <p:nvPr/>
        </p:nvSpPr>
        <p:spPr>
          <a:xfrm>
            <a:off x="3497401" y="228606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sp>
        <p:nvSpPr>
          <p:cNvPr id="232" name="Textfeld 231"/>
          <p:cNvSpPr txBox="1"/>
          <p:nvPr/>
        </p:nvSpPr>
        <p:spPr>
          <a:xfrm>
            <a:off x="2789661" y="503608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sp>
        <p:nvSpPr>
          <p:cNvPr id="233" name="Textfeld 232"/>
          <p:cNvSpPr txBox="1"/>
          <p:nvPr/>
        </p:nvSpPr>
        <p:spPr>
          <a:xfrm>
            <a:off x="2811596" y="1675681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</a:t>
            </a:r>
          </a:p>
        </p:txBody>
      </p:sp>
      <p:sp>
        <p:nvSpPr>
          <p:cNvPr id="234" name="Textfeld 200"/>
          <p:cNvSpPr txBox="1"/>
          <p:nvPr/>
        </p:nvSpPr>
        <p:spPr>
          <a:xfrm>
            <a:off x="4465909" y="2438843"/>
            <a:ext cx="711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TANGV</a:t>
            </a:r>
          </a:p>
        </p:txBody>
      </p:sp>
      <p:sp>
        <p:nvSpPr>
          <p:cNvPr id="235" name="Textfeld 200"/>
          <p:cNvSpPr txBox="1"/>
          <p:nvPr/>
        </p:nvSpPr>
        <p:spPr>
          <a:xfrm>
            <a:off x="1183748" y="3591741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SANGV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6828" y="3540899"/>
            <a:ext cx="2191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Magboi</a:t>
            </a:r>
            <a:r>
              <a:rPr lang="sk-SK" b="1" dirty="0"/>
              <a:t> </a:t>
            </a:r>
            <a:r>
              <a:rPr lang="sk-SK" b="1" dirty="0" err="1"/>
              <a:t>virus</a:t>
            </a:r>
            <a:endParaRPr lang="sk-SK" b="1" dirty="0"/>
          </a:p>
          <a:p>
            <a:r>
              <a:rPr lang="sk-SK" i="1" dirty="0" err="1"/>
              <a:t>Nycteris</a:t>
            </a:r>
            <a:r>
              <a:rPr lang="sk-SK" i="1" dirty="0"/>
              <a:t> </a:t>
            </a:r>
            <a:r>
              <a:rPr lang="sk-SK" i="1" dirty="0" err="1"/>
              <a:t>hispida</a:t>
            </a:r>
            <a:endParaRPr lang="sk-SK" i="1" dirty="0"/>
          </a:p>
          <a:p>
            <a:r>
              <a:rPr lang="sk-SK" dirty="0"/>
              <a:t>Sierra Leone</a:t>
            </a:r>
            <a:endParaRPr lang="en-US" dirty="0"/>
          </a:p>
        </p:txBody>
      </p:sp>
      <p:pic>
        <p:nvPicPr>
          <p:cNvPr id="239" name="Picture 2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016" y="4699346"/>
            <a:ext cx="3309141" cy="2066375"/>
          </a:xfrm>
          <a:prstGeom prst="rect">
            <a:avLst/>
          </a:prstGeom>
        </p:spPr>
      </p:pic>
      <p:sp>
        <p:nvSpPr>
          <p:cNvPr id="240" name="Text Box 38"/>
          <p:cNvSpPr txBox="1">
            <a:spLocks noChangeArrowheads="1"/>
          </p:cNvSpPr>
          <p:nvPr/>
        </p:nvSpPr>
        <p:spPr bwMode="auto">
          <a:xfrm>
            <a:off x="259554" y="6453336"/>
            <a:ext cx="4630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800" dirty="0">
                <a:solidFill>
                  <a:srgbClr val="FFFFCC"/>
                </a:solidFill>
                <a:latin typeface="Arial" charset="0"/>
              </a:rPr>
              <a:t>Weiss, </a:t>
            </a:r>
            <a:r>
              <a:rPr lang="sk-SK" sz="1800" dirty="0" err="1">
                <a:solidFill>
                  <a:srgbClr val="FFFFCC"/>
                </a:solidFill>
                <a:latin typeface="Arial" charset="0"/>
              </a:rPr>
              <a:t>Witkowski</a:t>
            </a:r>
            <a:r>
              <a:rPr lang="sk-SK" sz="1800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sz="1800" dirty="0" err="1">
                <a:solidFill>
                  <a:srgbClr val="FFFFCC"/>
                </a:solidFill>
                <a:latin typeface="Arial" charset="0"/>
              </a:rPr>
              <a:t>et</a:t>
            </a:r>
            <a:r>
              <a:rPr lang="sk-SK" sz="1800" dirty="0">
                <a:solidFill>
                  <a:srgbClr val="FFFFCC"/>
                </a:solidFill>
                <a:latin typeface="Arial" charset="0"/>
              </a:rPr>
              <a:t> al.</a:t>
            </a:r>
            <a:r>
              <a:rPr lang="de-DE" sz="1800" dirty="0">
                <a:solidFill>
                  <a:srgbClr val="FFFFCC"/>
                </a:solidFill>
                <a:latin typeface="Arial" charset="0"/>
              </a:rPr>
              <a:t>,</a:t>
            </a:r>
            <a:r>
              <a:rPr lang="sk-SK" sz="1800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sz="1800" dirty="0" err="1">
                <a:solidFill>
                  <a:srgbClr val="FFFFCC"/>
                </a:solidFill>
                <a:latin typeface="Arial" charset="0"/>
              </a:rPr>
              <a:t>Emerg</a:t>
            </a:r>
            <a:r>
              <a:rPr lang="sk-SK" sz="1800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sz="1800" dirty="0" err="1">
                <a:solidFill>
                  <a:srgbClr val="FFFFCC"/>
                </a:solidFill>
                <a:latin typeface="Arial" charset="0"/>
              </a:rPr>
              <a:t>Inf</a:t>
            </a:r>
            <a:r>
              <a:rPr lang="sk-SK" sz="1800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sz="1800" dirty="0" err="1">
                <a:solidFill>
                  <a:srgbClr val="FFFFCC"/>
                </a:solidFill>
                <a:latin typeface="Arial" charset="0"/>
              </a:rPr>
              <a:t>Dis</a:t>
            </a:r>
            <a:r>
              <a:rPr lang="sk-SK" sz="1800" dirty="0">
                <a:solidFill>
                  <a:srgbClr val="FFFFCC"/>
                </a:solidFill>
                <a:latin typeface="Arial" charset="0"/>
              </a:rPr>
              <a:t> 2012</a:t>
            </a:r>
            <a:endParaRPr lang="en-GB" sz="1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36" name="Text Box 2"/>
          <p:cNvSpPr txBox="1">
            <a:spLocks noChangeArrowheads="1"/>
          </p:cNvSpPr>
          <p:nvPr/>
        </p:nvSpPr>
        <p:spPr bwMode="auto">
          <a:xfrm>
            <a:off x="5405376" y="44624"/>
            <a:ext cx="3633536" cy="1834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16800000"/>
            </a:lightRig>
          </a:scene3d>
          <a:sp3d/>
        </p:spPr>
        <p:txBody>
          <a:bodyPr tIns="360000"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4400" dirty="0" err="1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Hantavirus</a:t>
            </a:r>
            <a:endParaRPr lang="sk-SK" sz="440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k-SK" sz="44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 in </a:t>
            </a:r>
            <a:r>
              <a:rPr lang="sk-SK" sz="4400" dirty="0" err="1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African</a:t>
            </a:r>
            <a:r>
              <a:rPr lang="sk-SK" sz="44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 </a:t>
            </a:r>
            <a:r>
              <a:rPr lang="sk-SK" sz="4400" dirty="0" err="1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bats</a:t>
            </a:r>
            <a:endParaRPr lang="en-GB" sz="440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45228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72817"/>
            <a:ext cx="9129047" cy="39604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-21829" y="764704"/>
            <a:ext cx="3995936" cy="1143000"/>
          </a:xfrm>
        </p:spPr>
        <p:txBody>
          <a:bodyPr>
            <a:noAutofit/>
          </a:bodyPr>
          <a:lstStyle/>
          <a:p>
            <a:r>
              <a:rPr lang="sk-SK" sz="5400" dirty="0" err="1">
                <a:solidFill>
                  <a:srgbClr val="FFC000"/>
                </a:solidFill>
                <a:latin typeface="Impact" pitchFamily="34" charset="0"/>
              </a:rPr>
              <a:t>Hantaviruses</a:t>
            </a:r>
            <a:endParaRPr lang="en-US" sz="5400" dirty="0">
              <a:solidFill>
                <a:srgbClr val="FFC000"/>
              </a:solidFill>
              <a:latin typeface="Impac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27" b="-20"/>
          <a:stretch/>
        </p:blipFill>
        <p:spPr>
          <a:xfrm>
            <a:off x="2305165" y="1878261"/>
            <a:ext cx="6769290" cy="3782987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7504" y="2060227"/>
            <a:ext cx="5349135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still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have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a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potential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to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emerge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endParaRPr lang="sk-SK" b="1" dirty="0">
              <a:solidFill>
                <a:srgbClr val="FFFFCC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b="1" dirty="0">
                <a:solidFill>
                  <a:srgbClr val="FFFFCC"/>
                </a:solidFill>
                <a:latin typeface="Arial" charset="0"/>
              </a:rPr>
              <a:t>new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virus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species</a:t>
            </a:r>
            <a:endParaRPr lang="sk-SK" b="1" dirty="0">
              <a:solidFill>
                <a:srgbClr val="FFFFCC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b="1" dirty="0">
                <a:solidFill>
                  <a:srgbClr val="FFFFCC"/>
                </a:solidFill>
                <a:latin typeface="Arial" charset="0"/>
              </a:rPr>
              <a:t>in new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natural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hosts</a:t>
            </a:r>
            <a:endParaRPr lang="sk-SK" b="1" dirty="0">
              <a:solidFill>
                <a:srgbClr val="FFFFCC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b="1" dirty="0">
                <a:solidFill>
                  <a:srgbClr val="FFFFCC"/>
                </a:solidFill>
                <a:latin typeface="Arial" charset="0"/>
              </a:rPr>
              <a:t>in new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geographical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regions</a:t>
            </a:r>
            <a:endParaRPr lang="sk-SK" b="1" dirty="0">
              <a:solidFill>
                <a:srgbClr val="FFFFCC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during</a:t>
            </a:r>
            <a:r>
              <a:rPr lang="sk-SK" b="1" dirty="0">
                <a:solidFill>
                  <a:srgbClr val="FFFFCC"/>
                </a:solidFill>
                <a:latin typeface="Arial" charset="0"/>
              </a:rPr>
              <a:t> new </a:t>
            </a:r>
            <a:r>
              <a:rPr lang="sk-SK" b="1" dirty="0" err="1">
                <a:solidFill>
                  <a:srgbClr val="FFFFCC"/>
                </a:solidFill>
                <a:latin typeface="Arial" charset="0"/>
              </a:rPr>
              <a:t>outbreaks</a:t>
            </a:r>
            <a:endParaRPr lang="en-GB" b="1" dirty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3869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512" y="956681"/>
            <a:ext cx="3240360" cy="442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600" b="1" dirty="0">
                <a:latin typeface="Arial" charset="0"/>
              </a:rPr>
              <a:t>Michal Stanko</a:t>
            </a:r>
          </a:p>
          <a:p>
            <a:r>
              <a:rPr lang="sk-SK" sz="1600" b="1" dirty="0">
                <a:latin typeface="Arial" charset="0"/>
              </a:rPr>
              <a:t>Marta </a:t>
            </a:r>
            <a:r>
              <a:rPr lang="sk-SK" sz="1600" b="1" dirty="0" err="1">
                <a:latin typeface="Arial" charset="0"/>
              </a:rPr>
              <a:t>Siebenstichová</a:t>
            </a:r>
            <a:endParaRPr lang="sk-SK" sz="1600" b="1" dirty="0">
              <a:latin typeface="Arial" charset="0"/>
            </a:endParaRPr>
          </a:p>
          <a:p>
            <a:r>
              <a:rPr lang="sk-SK" sz="1600" b="1" dirty="0">
                <a:latin typeface="Arial" charset="0"/>
              </a:rPr>
              <a:t>Zuzana Gulášová</a:t>
            </a:r>
          </a:p>
          <a:p>
            <a:r>
              <a:rPr lang="sk-SK" sz="1600" b="1" dirty="0">
                <a:latin typeface="Arial" charset="0"/>
              </a:rPr>
              <a:t>Martina Ličková</a:t>
            </a:r>
          </a:p>
          <a:p>
            <a:r>
              <a:rPr lang="sk-SK" sz="1600" b="1" dirty="0">
                <a:latin typeface="Arial" charset="0"/>
              </a:rPr>
              <a:t>Lukáš </a:t>
            </a:r>
            <a:r>
              <a:rPr lang="sk-SK" sz="1600" b="1" dirty="0" err="1">
                <a:latin typeface="Arial" charset="0"/>
              </a:rPr>
              <a:t>Radosa</a:t>
            </a:r>
            <a:endParaRPr lang="de-DE" sz="1600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Institutes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of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Virology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and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Zoology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sk-SK" sz="1600" dirty="0">
                <a:solidFill>
                  <a:srgbClr val="FFC000"/>
                </a:solidFill>
                <a:latin typeface="Arial" charset="0"/>
              </a:rPr>
              <a:t>Slovak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Academy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of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Sciences</a:t>
            </a:r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sk-SK" sz="1600" dirty="0">
                <a:solidFill>
                  <a:srgbClr val="FFC000"/>
                </a:solidFill>
                <a:latin typeface="Arial" charset="0"/>
              </a:rPr>
              <a:t>Bratislava, Slovakia</a:t>
            </a:r>
          </a:p>
          <a:p>
            <a:pPr>
              <a:lnSpc>
                <a:spcPct val="90000"/>
              </a:lnSpc>
            </a:pPr>
            <a:endParaRPr lang="sk-SK" sz="1600" b="1" u="sng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sk-SK" sz="1600" b="1" u="sng" dirty="0" err="1">
                <a:latin typeface="Arial" charset="0"/>
              </a:rPr>
              <a:t>Detlev</a:t>
            </a:r>
            <a:r>
              <a:rPr lang="sk-SK" sz="1600" b="1" u="sng" dirty="0">
                <a:latin typeface="Arial" charset="0"/>
              </a:rPr>
              <a:t> H. Kr</a:t>
            </a:r>
            <a:r>
              <a:rPr lang="en-US" sz="1600" b="1" u="sng" dirty="0">
                <a:latin typeface="Arial" charset="0"/>
              </a:rPr>
              <a:t>ü</a:t>
            </a:r>
            <a:r>
              <a:rPr lang="sk-SK" sz="1600" b="1" u="sng" dirty="0">
                <a:latin typeface="Arial" charset="0"/>
              </a:rPr>
              <a:t>ger</a:t>
            </a:r>
            <a:endParaRPr lang="de-DE" sz="1600" b="1" u="sng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sk-SK" sz="1600" b="1" dirty="0">
                <a:latin typeface="Arial" charset="0"/>
              </a:rPr>
              <a:t>Brita Auste</a:t>
            </a:r>
            <a:r>
              <a:rPr lang="de-DE" sz="1600" b="1" dirty="0">
                <a:latin typeface="Arial" charset="0"/>
              </a:rPr>
              <a:t>	</a:t>
            </a:r>
            <a:endParaRPr lang="sk-SK" sz="1600" dirty="0"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sk-SK" sz="1600" b="1" dirty="0">
                <a:latin typeface="Arial" charset="0"/>
              </a:rPr>
              <a:t>Peter Witkowski</a:t>
            </a:r>
          </a:p>
          <a:p>
            <a:pPr eaLnBrk="0" hangingPunct="0">
              <a:lnSpc>
                <a:spcPct val="90000"/>
              </a:lnSpc>
            </a:pPr>
            <a:r>
              <a:rPr lang="sk-SK" sz="1600" b="1" dirty="0">
                <a:latin typeface="Arial" charset="0"/>
              </a:rPr>
              <a:t>Andreas Rang</a:t>
            </a:r>
            <a:endParaRPr lang="de-DE" sz="1600" b="1" dirty="0"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de-DE" sz="1600" dirty="0">
                <a:solidFill>
                  <a:srgbClr val="FFC000"/>
                </a:solidFill>
                <a:latin typeface="Arial" charset="0"/>
              </a:rPr>
              <a:t>Institute 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of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Virology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, C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harité</a:t>
            </a:r>
            <a:endParaRPr lang="de-DE" sz="1600" dirty="0">
              <a:solidFill>
                <a:srgbClr val="FFC000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de-DE" sz="1600" dirty="0">
                <a:solidFill>
                  <a:srgbClr val="FFC000"/>
                </a:solidFill>
                <a:latin typeface="Arial" charset="0"/>
              </a:rPr>
              <a:t>Berlin, Germany</a:t>
            </a:r>
          </a:p>
          <a:p>
            <a:pPr eaLnBrk="0" hangingPunct="0">
              <a:lnSpc>
                <a:spcPct val="90000"/>
              </a:lnSpc>
            </a:pPr>
            <a:endParaRPr lang="de-DE" sz="16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endParaRPr lang="sk-SK" sz="1600" dirty="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</a:pPr>
            <a:endParaRPr lang="sk-SK" sz="1600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Arial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526282" y="960559"/>
            <a:ext cx="371001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u="sng" dirty="0">
                <a:latin typeface="Arial" charset="0"/>
              </a:rPr>
              <a:t>Jan </a:t>
            </a:r>
            <a:r>
              <a:rPr lang="en-GB" sz="1600" b="1" u="sng" dirty="0" err="1">
                <a:latin typeface="Arial" charset="0"/>
              </a:rPr>
              <a:t>ter</a:t>
            </a:r>
            <a:r>
              <a:rPr lang="en-GB" sz="1600" b="1" u="sng" dirty="0">
                <a:latin typeface="Arial" charset="0"/>
              </a:rPr>
              <a:t> </a:t>
            </a:r>
            <a:r>
              <a:rPr lang="en-GB" sz="1600" b="1" u="sng" dirty="0" err="1">
                <a:latin typeface="Arial" charset="0"/>
              </a:rPr>
              <a:t>Meulen</a:t>
            </a:r>
            <a:r>
              <a:rPr lang="en-GB" sz="1600" b="1" dirty="0">
                <a:latin typeface="Arial" charset="0"/>
              </a:rPr>
              <a:t> </a:t>
            </a:r>
            <a:endParaRPr lang="sk-SK" sz="1600" b="1" dirty="0">
              <a:latin typeface="Arial" charset="0"/>
            </a:endParaRPr>
          </a:p>
          <a:p>
            <a:r>
              <a:rPr lang="en-GB" sz="1600" b="1" dirty="0">
                <a:latin typeface="Arial" charset="0"/>
              </a:rPr>
              <a:t>Emilie </a:t>
            </a:r>
            <a:r>
              <a:rPr lang="en-GB" sz="1600" b="1" dirty="0" err="1">
                <a:latin typeface="Arial" charset="0"/>
              </a:rPr>
              <a:t>Lecompte</a:t>
            </a:r>
            <a:endParaRPr lang="sk-SK" sz="1600" b="1" dirty="0">
              <a:latin typeface="Arial" charset="0"/>
            </a:endParaRPr>
          </a:p>
          <a:p>
            <a:r>
              <a:rPr lang="en-GB" sz="1600" dirty="0" err="1">
                <a:solidFill>
                  <a:srgbClr val="FFC000"/>
                </a:solidFill>
                <a:latin typeface="Arial" charset="0"/>
              </a:rPr>
              <a:t>Philipps</a:t>
            </a:r>
            <a:r>
              <a:rPr lang="en-GB" sz="1600" dirty="0">
                <a:solidFill>
                  <a:srgbClr val="FFC000"/>
                </a:solidFill>
                <a:latin typeface="Arial" charset="0"/>
              </a:rPr>
              <a:t> University</a:t>
            </a:r>
          </a:p>
          <a:p>
            <a:r>
              <a:rPr lang="en-GB" sz="1600" dirty="0">
                <a:solidFill>
                  <a:srgbClr val="FFC000"/>
                </a:solidFill>
                <a:latin typeface="Arial" charset="0"/>
              </a:rPr>
              <a:t>Marburg, Germany</a:t>
            </a:r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endParaRPr lang="sk-SK" sz="1600" b="1" dirty="0">
              <a:latin typeface="Arial" charset="0"/>
            </a:endParaRPr>
          </a:p>
          <a:p>
            <a:r>
              <a:rPr lang="en-GB" sz="1600" b="1" u="sng" dirty="0" err="1">
                <a:latin typeface="Arial" charset="0"/>
              </a:rPr>
              <a:t>Lamine</a:t>
            </a:r>
            <a:r>
              <a:rPr lang="en-GB" sz="1600" b="1" u="sng" dirty="0">
                <a:latin typeface="Arial" charset="0"/>
              </a:rPr>
              <a:t> </a:t>
            </a:r>
            <a:r>
              <a:rPr lang="en-GB" sz="1600" b="1" u="sng" dirty="0" err="1">
                <a:latin typeface="Arial" charset="0"/>
              </a:rPr>
              <a:t>Koivogui</a:t>
            </a:r>
            <a:endParaRPr lang="sk-SK" sz="1600" b="1" u="sng" dirty="0">
              <a:latin typeface="Arial" charset="0"/>
            </a:endParaRPr>
          </a:p>
          <a:p>
            <a:r>
              <a:rPr lang="en-GB" sz="1600" dirty="0">
                <a:solidFill>
                  <a:srgbClr val="FFC000"/>
                </a:solidFill>
                <a:latin typeface="Arial" charset="0"/>
              </a:rPr>
              <a:t>Viral Hemorrhagic Fever Project</a:t>
            </a:r>
          </a:p>
          <a:p>
            <a:r>
              <a:rPr lang="en-GB" sz="1600" dirty="0">
                <a:solidFill>
                  <a:srgbClr val="FFC000"/>
                </a:solidFill>
                <a:latin typeface="Arial" charset="0"/>
              </a:rPr>
              <a:t>Conakry, Guinea</a:t>
            </a:r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endParaRPr lang="sk-SK" sz="1600" dirty="0">
              <a:solidFill>
                <a:schemeClr val="accent2"/>
              </a:solidFill>
              <a:latin typeface="Arial" charset="0"/>
            </a:endParaRPr>
          </a:p>
          <a:p>
            <a:r>
              <a:rPr lang="en-GB" sz="1600" b="1" dirty="0">
                <a:latin typeface="Arial" charset="0"/>
              </a:rPr>
              <a:t>Elisabeth </a:t>
            </a:r>
            <a:r>
              <a:rPr lang="en-GB" sz="1600" b="1" dirty="0" err="1">
                <a:latin typeface="Arial" charset="0"/>
              </a:rPr>
              <a:t>Fichet-Calvet</a:t>
            </a:r>
            <a:endParaRPr lang="sk-SK" sz="1600" b="1" dirty="0">
              <a:latin typeface="Arial" charset="0"/>
            </a:endParaRPr>
          </a:p>
          <a:p>
            <a:r>
              <a:rPr lang="en-GB" sz="1600" b="1" dirty="0" err="1">
                <a:latin typeface="Arial" charset="0"/>
              </a:rPr>
              <a:t>Christiane</a:t>
            </a:r>
            <a:r>
              <a:rPr lang="en-GB" sz="1600" b="1" dirty="0">
                <a:latin typeface="Arial" charset="0"/>
              </a:rPr>
              <a:t> Denys</a:t>
            </a:r>
            <a:endParaRPr lang="sk-SK" sz="1600" b="1" dirty="0">
              <a:latin typeface="Arial" charset="0"/>
            </a:endParaRPr>
          </a:p>
          <a:p>
            <a:r>
              <a:rPr lang="fr-FR" sz="1600" dirty="0">
                <a:solidFill>
                  <a:srgbClr val="FFC000"/>
                </a:solidFill>
                <a:latin typeface="Arial" charset="0"/>
              </a:rPr>
              <a:t>Museum National d'Histoire Naturelle</a:t>
            </a:r>
          </a:p>
          <a:p>
            <a:r>
              <a:rPr lang="fr-FR" sz="1600" dirty="0">
                <a:solidFill>
                  <a:srgbClr val="FFC000"/>
                </a:solidFill>
                <a:latin typeface="Arial" charset="0"/>
              </a:rPr>
              <a:t>Paris, France</a:t>
            </a:r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r>
              <a:rPr lang="sk-SK" sz="1600" b="1" u="sng" dirty="0" err="1">
                <a:latin typeface="Arial" charset="0"/>
              </a:rPr>
              <a:t>Fabian</a:t>
            </a:r>
            <a:r>
              <a:rPr lang="sk-SK" sz="1600" b="1" u="sng" dirty="0">
                <a:latin typeface="Arial" charset="0"/>
              </a:rPr>
              <a:t> </a:t>
            </a:r>
            <a:r>
              <a:rPr lang="sk-SK" sz="1600" b="1" u="sng" dirty="0" err="1">
                <a:latin typeface="Arial" charset="0"/>
              </a:rPr>
              <a:t>Leendertz</a:t>
            </a:r>
            <a:endParaRPr lang="sk-SK" sz="1600" b="1" dirty="0">
              <a:latin typeface="Arial" charset="0"/>
            </a:endParaRPr>
          </a:p>
          <a:p>
            <a:r>
              <a:rPr lang="sk-SK" sz="1600" b="1" dirty="0" err="1">
                <a:latin typeface="Arial" charset="0"/>
              </a:rPr>
              <a:t>Sabrina</a:t>
            </a:r>
            <a:r>
              <a:rPr lang="sk-SK" sz="1600" b="1" dirty="0">
                <a:latin typeface="Arial" charset="0"/>
              </a:rPr>
              <a:t> Weiss</a:t>
            </a:r>
          </a:p>
          <a:p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Robert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Koch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GB" sz="1600" dirty="0">
                <a:solidFill>
                  <a:srgbClr val="FFC000"/>
                </a:solidFill>
                <a:latin typeface="Arial" charset="0"/>
              </a:rPr>
              <a:t>Institute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Berlin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en-GB" sz="1600" dirty="0">
                <a:solidFill>
                  <a:srgbClr val="FFC000"/>
                </a:solidFill>
                <a:latin typeface="Arial" charset="0"/>
              </a:rPr>
              <a:t>Germany</a:t>
            </a:r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endParaRPr lang="sk-SK" sz="1600" dirty="0">
              <a:solidFill>
                <a:srgbClr val="FFC000"/>
              </a:solidFill>
              <a:latin typeface="Arial" charset="0"/>
            </a:endParaRPr>
          </a:p>
          <a:p>
            <a:r>
              <a:rPr lang="sk-SK" sz="1600" b="1" u="sng" dirty="0" err="1">
                <a:latin typeface="Arial" charset="0"/>
              </a:rPr>
              <a:t>Christian</a:t>
            </a:r>
            <a:r>
              <a:rPr lang="sk-SK" sz="1600" b="1" u="sng" dirty="0">
                <a:latin typeface="Arial" charset="0"/>
              </a:rPr>
              <a:t> </a:t>
            </a:r>
            <a:r>
              <a:rPr lang="sk-SK" sz="1600" b="1" u="sng" dirty="0" err="1">
                <a:latin typeface="Arial" charset="0"/>
              </a:rPr>
              <a:t>Drosten</a:t>
            </a:r>
            <a:endParaRPr lang="sk-SK" sz="1600" b="1" u="sng" dirty="0">
              <a:latin typeface="Arial" charset="0"/>
            </a:endParaRPr>
          </a:p>
          <a:p>
            <a:r>
              <a:rPr lang="sk-SK" sz="1600" b="1" dirty="0" err="1">
                <a:latin typeface="Arial" charset="0"/>
              </a:rPr>
              <a:t>Jan</a:t>
            </a:r>
            <a:r>
              <a:rPr lang="sk-SK" sz="1600" b="1" dirty="0">
                <a:latin typeface="Arial" charset="0"/>
              </a:rPr>
              <a:t> </a:t>
            </a:r>
            <a:r>
              <a:rPr lang="sk-SK" sz="1600" b="1" dirty="0" err="1">
                <a:latin typeface="Arial" charset="0"/>
              </a:rPr>
              <a:t>Felix</a:t>
            </a:r>
            <a:r>
              <a:rPr lang="sk-SK" sz="1600" b="1" dirty="0">
                <a:latin typeface="Arial" charset="0"/>
              </a:rPr>
              <a:t> </a:t>
            </a:r>
            <a:r>
              <a:rPr lang="sk-SK" sz="1600" b="1" dirty="0" err="1">
                <a:latin typeface="Arial" charset="0"/>
              </a:rPr>
              <a:t>Drexler</a:t>
            </a:r>
            <a:endParaRPr lang="sk-SK" sz="1600" b="1" dirty="0">
              <a:latin typeface="Arial" charset="0"/>
            </a:endParaRPr>
          </a:p>
          <a:p>
            <a:r>
              <a:rPr lang="sk-SK" sz="1600" dirty="0">
                <a:solidFill>
                  <a:srgbClr val="FFC000"/>
                </a:solidFill>
                <a:latin typeface="Arial" charset="0"/>
              </a:rPr>
              <a:t>Bonn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University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sk-SK" sz="1600" dirty="0" err="1">
                <a:solidFill>
                  <a:srgbClr val="FFC000"/>
                </a:solidFill>
                <a:latin typeface="Arial" charset="0"/>
              </a:rPr>
              <a:t>Germany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endParaRPr lang="en-GB" sz="160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9022" y="5743828"/>
            <a:ext cx="2663205" cy="927536"/>
            <a:chOff x="4788024" y="5362829"/>
            <a:chExt cx="2663205" cy="927536"/>
          </a:xfrm>
        </p:grpSpPr>
        <p:grpSp>
          <p:nvGrpSpPr>
            <p:cNvPr id="4" name="Group 3"/>
            <p:cNvGrpSpPr/>
            <p:nvPr/>
          </p:nvGrpSpPr>
          <p:grpSpPr>
            <a:xfrm>
              <a:off x="4788024" y="5362829"/>
              <a:ext cx="2663205" cy="576064"/>
              <a:chOff x="828675" y="5311780"/>
              <a:chExt cx="2663205" cy="5760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28675" y="5311780"/>
                <a:ext cx="2663205" cy="57606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5467935"/>
                <a:ext cx="2381250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3316846" y="5467935"/>
                <a:ext cx="72008" cy="2952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4788024" y="5951811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de-DE" sz="1600" dirty="0">
                <a:latin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47717" y="836712"/>
            <a:ext cx="1702333" cy="1820336"/>
            <a:chOff x="941969" y="4826116"/>
            <a:chExt cx="1702333" cy="18203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0" y="4826116"/>
              <a:ext cx="800522" cy="59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2121" y="4826116"/>
              <a:ext cx="872181" cy="5926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0" y="5471547"/>
              <a:ext cx="1672702" cy="836351"/>
            </a:xfrm>
            <a:prstGeom prst="rect">
              <a:avLst/>
            </a:prstGeom>
          </p:spPr>
        </p:pic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941969" y="6307898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de-DE" sz="1600" dirty="0">
                <a:latin typeface="Calibri" pitchFamily="34" charset="0"/>
              </a:endParaRP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35889" y="0"/>
            <a:ext cx="8229600" cy="1143000"/>
          </a:xfrm>
          <a:prstGeom prst="rect">
            <a:avLst/>
          </a:prstGeom>
        </p:spPr>
        <p:txBody>
          <a:bodyPr vert="horz" tIns="0" bIns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C000"/>
                </a:solidFill>
                <a:latin typeface="Impact" pitchFamily="34" charset="0"/>
              </a:rPr>
              <a:t>Acknowledgements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747" y="2852936"/>
            <a:ext cx="2328480" cy="731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777" y="4077072"/>
            <a:ext cx="920420" cy="932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77725" y="501317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b="1" dirty="0">
                <a:latin typeface="Arial" pitchFamily="34" charset="0"/>
                <a:cs typeface="Arial" pitchFamily="34" charset="0"/>
              </a:rPr>
              <a:t>VEGA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79512" y="4797152"/>
            <a:ext cx="324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b="1" u="sng" dirty="0">
                <a:latin typeface="Arial" charset="0"/>
              </a:rPr>
              <a:t>Evgeniy A. </a:t>
            </a:r>
            <a:r>
              <a:rPr lang="de-DE" sz="1600" b="1" u="sng" dirty="0" err="1">
                <a:latin typeface="Arial" charset="0"/>
              </a:rPr>
              <a:t>Tkachenko</a:t>
            </a:r>
            <a:r>
              <a:rPr lang="de-DE" sz="1600" b="1" u="sng" dirty="0">
                <a:latin typeface="Arial" charset="0"/>
              </a:rPr>
              <a:t> </a:t>
            </a:r>
          </a:p>
          <a:p>
            <a:r>
              <a:rPr lang="de-DE" sz="1600" b="1" dirty="0">
                <a:latin typeface="Arial" charset="0"/>
              </a:rPr>
              <a:t>Tamara </a:t>
            </a:r>
            <a:r>
              <a:rPr lang="de-DE" sz="1600" b="1" dirty="0" err="1">
                <a:latin typeface="Arial" charset="0"/>
              </a:rPr>
              <a:t>Dzagurova</a:t>
            </a:r>
            <a:r>
              <a:rPr lang="de-DE" sz="1600" b="1" dirty="0">
                <a:latin typeface="Arial" charset="0"/>
              </a:rPr>
              <a:t> </a:t>
            </a:r>
          </a:p>
          <a:p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Chumakov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 Institute </a:t>
            </a:r>
          </a:p>
          <a:p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Russian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Academy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of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 Medical 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Sciences</a:t>
            </a:r>
            <a:r>
              <a:rPr lang="sk-SK" sz="1600" dirty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Moscow</a:t>
            </a:r>
            <a:r>
              <a:rPr lang="de-DE" sz="1600" dirty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de-DE" sz="1600" dirty="0" err="1">
                <a:solidFill>
                  <a:srgbClr val="FFC000"/>
                </a:solidFill>
                <a:latin typeface="Arial" charset="0"/>
              </a:rPr>
              <a:t>Russia</a:t>
            </a:r>
            <a:endParaRPr lang="de-DE" sz="1600" dirty="0">
              <a:solidFill>
                <a:srgbClr val="FFC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74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9914"/>
            <a:ext cx="5715000" cy="353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536" y="3043450"/>
            <a:ext cx="4470400" cy="38193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6" y="33001"/>
            <a:ext cx="5715000" cy="32194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92" y="3257081"/>
            <a:ext cx="4572000" cy="2442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23" y="5702264"/>
            <a:ext cx="4643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Yosemite Hantavirus Outbreak</a:t>
            </a:r>
            <a:endParaRPr lang="sk-SK" b="1" dirty="0">
              <a:latin typeface="Arial" pitchFamily="34" charset="0"/>
              <a:cs typeface="Arial" pitchFamily="34" charset="0"/>
            </a:endParaRPr>
          </a:p>
          <a:p>
            <a:r>
              <a:rPr lang="sk-SK" b="1" dirty="0">
                <a:latin typeface="Arial" pitchFamily="34" charset="0"/>
                <a:cs typeface="Arial" pitchFamily="34" charset="0"/>
              </a:rPr>
              <a:t>August, 2012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129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850829" y="6288360"/>
            <a:ext cx="4257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1600" dirty="0" err="1">
                <a:latin typeface="Arial" charset="0"/>
              </a:rPr>
              <a:t>source</a:t>
            </a:r>
            <a:r>
              <a:rPr lang="de-DE" sz="1600" dirty="0">
                <a:latin typeface="Arial" charset="0"/>
              </a:rPr>
              <a:t>:</a:t>
            </a:r>
            <a:r>
              <a:rPr lang="sk-SK" sz="1600" dirty="0">
                <a:latin typeface="Arial" charset="0"/>
              </a:rPr>
              <a:t> </a:t>
            </a:r>
            <a:r>
              <a:rPr lang="de-DE" sz="1600" dirty="0">
                <a:latin typeface="Arial" charset="0"/>
              </a:rPr>
              <a:t>Robert-Koch-Institute</a:t>
            </a:r>
            <a:r>
              <a:rPr lang="sk-SK" sz="1600" dirty="0">
                <a:latin typeface="Arial" charset="0"/>
              </a:rPr>
              <a:t>, Berlin</a:t>
            </a:r>
            <a:endParaRPr lang="de-DE" sz="1600" dirty="0"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-20716" y="3413677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1.200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-20716" y="2893599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1.500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647023" y="1650801"/>
            <a:ext cx="0" cy="39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11560" y="579859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331640" y="5789066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2002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990345" y="578589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2003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678526" y="578589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2004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69130" y="578589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2005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28364" y="4963169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300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28364" y="4459113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600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28364" y="3955057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900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550185" y="5122316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53360" y="4606379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554948" y="409044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554948" y="357609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554948" y="3060154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833912" y="2668041"/>
            <a:ext cx="514350" cy="29702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078577" y="577954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2006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17488" y="5312816"/>
            <a:ext cx="514350" cy="322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391965" y="5247729"/>
            <a:ext cx="514350" cy="387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2062353" y="5376316"/>
            <a:ext cx="514350" cy="2587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750534" y="5217566"/>
            <a:ext cx="514350" cy="4175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431043" y="4925466"/>
            <a:ext cx="514350" cy="709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4108851" y="5506491"/>
            <a:ext cx="514350" cy="1285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767237" y="577954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800" dirty="0">
                <a:latin typeface="Arial" charset="0"/>
              </a:rPr>
              <a:t>2007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728600" y="4908004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dirty="0">
                <a:latin typeface="Arial" charset="0"/>
              </a:rPr>
              <a:t>185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404665" y="4866729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dirty="0">
                <a:latin typeface="Arial" charset="0"/>
              </a:rPr>
              <a:t>228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1998283" y="4995316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latin typeface="Arial" charset="0"/>
              </a:rPr>
              <a:t>144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2686463" y="4866729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dirty="0">
                <a:latin typeface="Arial" charset="0"/>
              </a:rPr>
              <a:t>242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442155" y="4544466"/>
            <a:ext cx="526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latin typeface="Arial" charset="0"/>
              </a:rPr>
              <a:t>448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154777" y="5123904"/>
            <a:ext cx="409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dirty="0">
                <a:latin typeface="Arial" charset="0"/>
              </a:rPr>
              <a:t>72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4756125" y="2279104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b="1" dirty="0">
                <a:solidFill>
                  <a:srgbClr val="FFFF99"/>
                </a:solidFill>
                <a:latin typeface="Arial" charset="0"/>
              </a:rPr>
              <a:t>1.68</a:t>
            </a:r>
            <a:r>
              <a:rPr lang="sk-SK" sz="1600" b="1" dirty="0">
                <a:solidFill>
                  <a:srgbClr val="FFFF99"/>
                </a:solidFill>
                <a:latin typeface="Arial" charset="0"/>
              </a:rPr>
              <a:t>8</a:t>
            </a:r>
            <a:endParaRPr lang="de-DE" sz="16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-20716" y="2380212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dirty="0">
                <a:latin typeface="Arial" charset="0"/>
              </a:rPr>
              <a:t>1.800</a:t>
            </a: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556535" y="3063329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556535" y="254739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 flipV="1">
            <a:off x="323528" y="5635079"/>
            <a:ext cx="864096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5585892" y="5269954"/>
            <a:ext cx="514350" cy="355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5570017" y="4887366"/>
            <a:ext cx="523875" cy="34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de-DE" sz="1600" dirty="0">
                <a:latin typeface="Arial" charset="0"/>
              </a:rPr>
              <a:t>2</a:t>
            </a:r>
            <a:r>
              <a:rPr lang="sk-SK" sz="1600" dirty="0">
                <a:latin typeface="Arial" charset="0"/>
              </a:rPr>
              <a:t>41</a:t>
            </a:r>
            <a:endParaRPr lang="en-GB" sz="1600" dirty="0">
              <a:latin typeface="Arial" charset="0"/>
            </a:endParaRP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5508104" y="5774779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800" dirty="0">
                <a:latin typeface="Arial" charset="0"/>
              </a:rPr>
              <a:t>200</a:t>
            </a:r>
            <a:r>
              <a:rPr lang="sk-SK" sz="1800" dirty="0">
                <a:latin typeface="Arial" charset="0"/>
              </a:rPr>
              <a:t>8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7000015" y="2082849"/>
            <a:ext cx="514800" cy="354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556935" y="203444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-20716" y="1913480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400" dirty="0">
                <a:latin typeface="Arial" charset="0"/>
              </a:rPr>
              <a:t>2</a:t>
            </a:r>
            <a:r>
              <a:rPr lang="de-DE" sz="1400" dirty="0">
                <a:latin typeface="Arial" charset="0"/>
              </a:rPr>
              <a:t>.</a:t>
            </a:r>
            <a:r>
              <a:rPr lang="sk-SK" sz="1400" dirty="0">
                <a:latin typeface="Arial" charset="0"/>
              </a:rPr>
              <a:t>1</a:t>
            </a:r>
            <a:r>
              <a:rPr lang="de-DE" sz="1400" dirty="0">
                <a:latin typeface="Arial" charset="0"/>
              </a:rPr>
              <a:t>00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6905125" y="5773919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800" dirty="0">
                <a:latin typeface="Arial" charset="0"/>
              </a:rPr>
              <a:t>20</a:t>
            </a:r>
            <a:r>
              <a:rPr lang="sk-SK" sz="1800" dirty="0">
                <a:latin typeface="Arial" charset="0"/>
              </a:rPr>
              <a:t>10</a:t>
            </a: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6295480" y="5313878"/>
            <a:ext cx="514350" cy="31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6228184" y="5773919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800" dirty="0">
                <a:latin typeface="Arial" charset="0"/>
              </a:rPr>
              <a:t>200</a:t>
            </a:r>
            <a:r>
              <a:rPr lang="sk-SK" sz="1800" dirty="0">
                <a:latin typeface="Arial" charset="0"/>
              </a:rPr>
              <a:t>9</a:t>
            </a: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6277364" y="4963169"/>
            <a:ext cx="523198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sk-SK" sz="1600" dirty="0">
                <a:latin typeface="Arial" charset="0"/>
              </a:rPr>
              <a:t>181</a:t>
            </a:r>
            <a:endParaRPr lang="en-GB" sz="1600" dirty="0">
              <a:latin typeface="Arial" charset="0"/>
            </a:endParaRP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6876256" y="1722809"/>
            <a:ext cx="697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600" b="1" dirty="0">
                <a:solidFill>
                  <a:srgbClr val="FFFF99"/>
                </a:solidFill>
                <a:latin typeface="Arial" charset="0"/>
              </a:rPr>
              <a:t>2</a:t>
            </a:r>
            <a:r>
              <a:rPr lang="de-DE" sz="1600" b="1" dirty="0">
                <a:solidFill>
                  <a:srgbClr val="FFFF99"/>
                </a:solidFill>
                <a:latin typeface="Arial" charset="0"/>
              </a:rPr>
              <a:t>.</a:t>
            </a:r>
            <a:r>
              <a:rPr lang="sk-SK" sz="1600" b="1" dirty="0">
                <a:solidFill>
                  <a:srgbClr val="FFFF99"/>
                </a:solidFill>
                <a:latin typeface="Arial" charset="0"/>
              </a:rPr>
              <a:t>017</a:t>
            </a:r>
            <a:endParaRPr lang="de-DE" sz="16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7686799" y="5159153"/>
            <a:ext cx="514350" cy="47079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xt Box 42"/>
          <p:cNvSpPr txBox="1">
            <a:spLocks noChangeArrowheads="1"/>
          </p:cNvSpPr>
          <p:nvPr/>
        </p:nvSpPr>
        <p:spPr bwMode="auto">
          <a:xfrm>
            <a:off x="7627706" y="5751918"/>
            <a:ext cx="680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800" dirty="0">
                <a:latin typeface="Arial" charset="0"/>
              </a:rPr>
              <a:t>20</a:t>
            </a:r>
            <a:r>
              <a:rPr lang="sk-SK" sz="1800" dirty="0">
                <a:latin typeface="Arial" charset="0"/>
              </a:rPr>
              <a:t>11</a:t>
            </a:r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7668684" y="4797152"/>
            <a:ext cx="523198" cy="340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sk-SK" sz="1600" dirty="0">
                <a:latin typeface="Arial" charset="0"/>
              </a:rPr>
              <a:t>305</a:t>
            </a:r>
            <a:endParaRPr lang="en-GB" sz="1600" dirty="0">
              <a:latin typeface="Arial" charset="0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8266861" y="1052736"/>
            <a:ext cx="697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600" b="1" dirty="0">
                <a:solidFill>
                  <a:srgbClr val="FFFF99"/>
                </a:solidFill>
                <a:latin typeface="Arial" charset="0"/>
              </a:rPr>
              <a:t>2</a:t>
            </a:r>
            <a:r>
              <a:rPr lang="de-DE" sz="1600" b="1" dirty="0">
                <a:solidFill>
                  <a:srgbClr val="FFFF99"/>
                </a:solidFill>
                <a:latin typeface="Arial" charset="0"/>
              </a:rPr>
              <a:t>.</a:t>
            </a:r>
            <a:r>
              <a:rPr lang="sk-SK" sz="1600" b="1" dirty="0">
                <a:solidFill>
                  <a:srgbClr val="FFFF99"/>
                </a:solidFill>
                <a:latin typeface="Arial" charset="0"/>
              </a:rPr>
              <a:t>568</a:t>
            </a:r>
            <a:endParaRPr lang="de-DE" sz="1600" b="1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8377680" y="1412875"/>
            <a:ext cx="514800" cy="4227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42"/>
          <p:cNvSpPr txBox="1">
            <a:spLocks noChangeArrowheads="1"/>
          </p:cNvSpPr>
          <p:nvPr/>
        </p:nvSpPr>
        <p:spPr bwMode="auto">
          <a:xfrm>
            <a:off x="8286266" y="5733256"/>
            <a:ext cx="697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sk-SK" sz="1800" dirty="0">
                <a:latin typeface="Arial" charset="0"/>
              </a:rPr>
              <a:t>1.-9.</a:t>
            </a:r>
          </a:p>
          <a:p>
            <a:pPr algn="ctr" eaLnBrk="0" hangingPunct="0"/>
            <a:r>
              <a:rPr lang="de-DE" sz="1800" dirty="0">
                <a:latin typeface="Arial" charset="0"/>
              </a:rPr>
              <a:t>20</a:t>
            </a:r>
            <a:r>
              <a:rPr lang="sk-SK" sz="1800" dirty="0">
                <a:latin typeface="Arial" charset="0"/>
              </a:rPr>
              <a:t>12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72008" y="18864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Reported hantavirus diseases</a:t>
            </a:r>
            <a:b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in Germany 2001-201</a:t>
            </a:r>
            <a:r>
              <a:rPr lang="sk-SK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94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world_map_test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960" y="3016304"/>
            <a:ext cx="8461785" cy="3672407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9638"/>
          </a:xfrm>
          <a:noFill/>
        </p:spPr>
        <p:txBody>
          <a:bodyPr tIns="360000" anchor="t">
            <a:noAutofit/>
          </a:bodyPr>
          <a:lstStyle/>
          <a:p>
            <a:pPr eaLnBrk="1" hangingPunct="1"/>
            <a:r>
              <a:rPr lang="sk-SK" sz="40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Hantaviruses</a:t>
            </a:r>
            <a:r>
              <a:rPr lang="en-GB" sz="40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cause two human </a:t>
            </a:r>
            <a:r>
              <a:rPr lang="en-GB" sz="40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zoonoses</a:t>
            </a:r>
            <a:endParaRPr lang="de-DE" sz="40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95936" y="3448352"/>
            <a:ext cx="992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Puumala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071934" y="3952408"/>
            <a:ext cx="18469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Dobrava</a:t>
            </a:r>
            <a:r>
              <a:rPr lang="sk-SK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-Belgrade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59632" y="4024416"/>
            <a:ext cx="12666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 </a:t>
            </a:r>
            <a:r>
              <a:rPr lang="sk-SK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ombre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67744" y="5248552"/>
            <a:ext cx="7649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Andes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516216" y="3952408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Hantaan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6444208" y="4240440"/>
            <a:ext cx="707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Seoul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148064" y="3592368"/>
            <a:ext cx="1096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63600"/>
            <a:r>
              <a:rPr lang="sk-SK" sz="2000" b="1" dirty="0">
                <a:solidFill>
                  <a:schemeClr val="bg1"/>
                </a:solidFill>
                <a:latin typeface="Arial" charset="0"/>
              </a:rPr>
              <a:t>H F R S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1541716" y="4600480"/>
            <a:ext cx="1106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63600"/>
            <a:r>
              <a:rPr lang="sk-SK" sz="2000" b="1" dirty="0">
                <a:latin typeface="Arial" charset="0"/>
              </a:rPr>
              <a:t>H C P S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47625" y="836712"/>
            <a:ext cx="76168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000" b="1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>
                <a:solidFill>
                  <a:srgbClr val="FFFF99"/>
                </a:solidFill>
                <a:latin typeface="Arial" charset="0"/>
              </a:rPr>
              <a:t>hemorrhagic fever with renal syndrome (HFRS)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800" b="1" dirty="0">
                <a:latin typeface="Arial" charset="0"/>
              </a:rPr>
              <a:t>case fatality rate of up to 15%</a:t>
            </a:r>
            <a:endParaRPr lang="sk-SK" sz="1800" b="1" dirty="0"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GB" sz="1800" b="1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>
                <a:solidFill>
                  <a:srgbClr val="FFFF99"/>
                </a:solidFill>
                <a:latin typeface="Arial" charset="0"/>
              </a:rPr>
              <a:t>hantavirus cardiopulmonary syndrome (HCPS)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800" b="1" dirty="0">
                <a:latin typeface="Arial" charset="0"/>
              </a:rPr>
              <a:t>case fatality rate of up to 50%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5786" t="8757" b="13135"/>
          <a:stretch>
            <a:fillRect/>
          </a:stretch>
        </p:blipFill>
        <p:spPr bwMode="auto">
          <a:xfrm>
            <a:off x="7429520" y="3286124"/>
            <a:ext cx="1322411" cy="84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" descr="mousede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429132"/>
            <a:ext cx="1333743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20" descr="Mg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20" y="4143380"/>
            <a:ext cx="1305040" cy="8896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47864" y="4581128"/>
            <a:ext cx="5362509" cy="2083196"/>
            <a:chOff x="3347864" y="4581128"/>
            <a:chExt cx="5362509" cy="2083196"/>
          </a:xfrm>
        </p:grpSpPr>
        <p:grpSp>
          <p:nvGrpSpPr>
            <p:cNvPr id="18" name="Group 17"/>
            <p:cNvGrpSpPr/>
            <p:nvPr/>
          </p:nvGrpSpPr>
          <p:grpSpPr>
            <a:xfrm>
              <a:off x="3347864" y="4581128"/>
              <a:ext cx="2241142" cy="834620"/>
              <a:chOff x="3347864" y="4581128"/>
              <a:chExt cx="2241142" cy="834620"/>
            </a:xfrm>
          </p:grpSpPr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3347864" y="4581128"/>
                <a:ext cx="120898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k-SK" sz="16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Sangassou</a:t>
                </a:r>
              </a:p>
              <a:p>
                <a:r>
                  <a:rPr lang="sk-SK" sz="16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Tanganya</a:t>
                </a:r>
                <a:endParaRPr lang="de-DE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3416423" y="5045075"/>
                <a:ext cx="8675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6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Azagny</a:t>
                </a:r>
                <a:endPara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4355976" y="4830973"/>
                <a:ext cx="123303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6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Magboi</a:t>
                </a:r>
                <a:endParaRPr lang="de-DE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de-DE" sz="16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Mouyassue</a:t>
                </a:r>
                <a:endPara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885287" y="5587106"/>
              <a:ext cx="382508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Klempa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et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al.,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Emerg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Inf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Dis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2006; 2007</a:t>
              </a:r>
            </a:p>
            <a:p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Klempa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et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al., J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Inf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Dis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2010</a:t>
              </a:r>
            </a:p>
            <a:p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Klempa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et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al., J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Virol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2012</a:t>
              </a:r>
            </a:p>
            <a:p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Weiss </a:t>
              </a:r>
              <a:r>
                <a:rPr lang="sk-SK" sz="1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et</a:t>
              </a:r>
              <a:r>
                <a:rPr lang="sk-SK" sz="1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al., 2012</a:t>
              </a:r>
              <a:endPara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694116" y="4752880"/>
            <a:ext cx="1106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63600"/>
            <a:r>
              <a:rPr lang="sk-SK" sz="2000" b="1" dirty="0">
                <a:solidFill>
                  <a:schemeClr val="bg1"/>
                </a:solidFill>
                <a:latin typeface="Arial" charset="0"/>
              </a:rPr>
              <a:t>H C P S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58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8786" y="218"/>
            <a:ext cx="78089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407988" eaLnBrk="0" hangingPunct="0">
              <a:lnSpc>
                <a:spcPct val="11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HFRS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1406" y="1078628"/>
            <a:ext cx="4336921" cy="94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828675" eaLnBrk="0" hangingPunct="0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>
                <a:latin typeface="Arial" charset="0"/>
                <a:cs typeface="Arial" charset="0"/>
              </a:rPr>
              <a:t>200,000 - 300,000 cases annually</a:t>
            </a:r>
          </a:p>
          <a:p>
            <a:pPr defTabSz="828675" eaLnBrk="0" hangingPunct="0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sk-SK" sz="2000" b="1" dirty="0">
                <a:latin typeface="Arial" charset="0"/>
                <a:cs typeface="Arial" charset="0"/>
              </a:rPr>
              <a:t>          , </a:t>
            </a:r>
            <a:r>
              <a:rPr lang="en-US" sz="2000" b="1" dirty="0" err="1">
                <a:latin typeface="Arial" charset="0"/>
                <a:cs typeface="Arial" charset="0"/>
              </a:rPr>
              <a:t>hemorrhag</a:t>
            </a:r>
            <a:r>
              <a:rPr lang="sk-SK" sz="2000" b="1" dirty="0">
                <a:latin typeface="Arial" charset="0"/>
                <a:cs typeface="Arial" charset="0"/>
              </a:rPr>
              <a:t>es</a:t>
            </a:r>
          </a:p>
        </p:txBody>
      </p:sp>
      <p:pic>
        <p:nvPicPr>
          <p:cNvPr id="9220" name="Picture 4" descr="dia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786190"/>
            <a:ext cx="3744416" cy="283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1442" y="1596332"/>
            <a:ext cx="641350" cy="32702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pPr algn="ctr" eaLnBrk="0" hangingPunct="0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sk-SK" sz="2000" b="1" dirty="0">
                <a:solidFill>
                  <a:schemeClr val="accent1"/>
                </a:solidFill>
                <a:latin typeface="Arial" charset="0"/>
              </a:rPr>
              <a:t>fever</a:t>
            </a:r>
            <a:endParaRPr lang="en-GB" sz="20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2850" y="1956404"/>
            <a:ext cx="2173155" cy="329588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pPr algn="ctr" eaLnBrk="0" hangingPunct="0"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renal dysfunction</a:t>
            </a:r>
            <a:endParaRPr lang="sk-SK" sz="2000" b="1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2" name="Gruppieren 10"/>
          <p:cNvGrpSpPr/>
          <p:nvPr/>
        </p:nvGrpSpPr>
        <p:grpSpPr>
          <a:xfrm>
            <a:off x="4357686" y="928670"/>
            <a:ext cx="4714908" cy="5786478"/>
            <a:chOff x="508546" y="1688837"/>
            <a:chExt cx="4079475" cy="5141170"/>
          </a:xfrm>
        </p:grpSpPr>
        <p:sp>
          <p:nvSpPr>
            <p:cNvPr id="10" name="Rechteck 9"/>
            <p:cNvSpPr/>
            <p:nvPr/>
          </p:nvSpPr>
          <p:spPr>
            <a:xfrm>
              <a:off x="508546" y="1688837"/>
              <a:ext cx="4079475" cy="51411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772816"/>
              <a:ext cx="3894357" cy="47703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20561" y="6530214"/>
              <a:ext cx="2812082" cy="158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GB" sz="1000" b="1" dirty="0" err="1">
                  <a:solidFill>
                    <a:schemeClr val="bg1"/>
                  </a:solidFill>
                  <a:latin typeface="Arial" charset="0"/>
                  <a:ea typeface="msgothic" charset="0"/>
                  <a:cs typeface="msgothic" charset="0"/>
                </a:rPr>
                <a:t>Ferluga</a:t>
              </a:r>
              <a:r>
                <a:rPr lang="en-GB" sz="1000" b="1" dirty="0">
                  <a:solidFill>
                    <a:schemeClr val="bg1"/>
                  </a:solidFill>
                  <a:latin typeface="Arial" charset="0"/>
                  <a:ea typeface="msgothic" charset="0"/>
                  <a:cs typeface="msgothic" charset="0"/>
                </a:rPr>
                <a:t> D , </a:t>
              </a:r>
              <a:r>
                <a:rPr lang="en-GB" sz="1000" b="1" dirty="0" err="1">
                  <a:solidFill>
                    <a:schemeClr val="bg1"/>
                  </a:solidFill>
                  <a:latin typeface="Arial" charset="0"/>
                  <a:ea typeface="msgothic" charset="0"/>
                  <a:cs typeface="msgothic" charset="0"/>
                </a:rPr>
                <a:t>Vizjak</a:t>
              </a:r>
              <a:r>
                <a:rPr lang="en-GB" sz="1000" b="1" dirty="0">
                  <a:solidFill>
                    <a:schemeClr val="bg1"/>
                  </a:solidFill>
                  <a:latin typeface="Arial" charset="0"/>
                  <a:ea typeface="msgothic" charset="0"/>
                  <a:cs typeface="msgothic" charset="0"/>
                </a:rPr>
                <a:t> A JASN 2008;19:1653-1658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20561" y="6674230"/>
              <a:ext cx="2520280" cy="1440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marL="85725" indent="-85725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GB" sz="1000" dirty="0">
                  <a:solidFill>
                    <a:schemeClr val="bg1"/>
                  </a:solidFill>
                  <a:latin typeface="Arial" charset="0"/>
                  <a:ea typeface="msgothic" charset="0"/>
                  <a:cs typeface="msgothic" charset="0"/>
                </a:rPr>
                <a:t>©2008 by American Society of Nephrology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07988" eaLnBrk="0" hangingPunct="0">
              <a:lnSpc>
                <a:spcPct val="118000"/>
              </a:lnSpc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Difficulties to study hantaviruses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0034" y="2546350"/>
            <a:ext cx="8215370" cy="322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biosafety</a:t>
            </a:r>
            <a:r>
              <a:rPr lang="en-US" sz="2000" b="1" dirty="0">
                <a:latin typeface="Arial" charset="0"/>
              </a:rPr>
              <a:t> level 3 or 4 conditions</a:t>
            </a:r>
          </a:p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slow growth on cell cultures </a:t>
            </a:r>
          </a:p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no detectable CPE on cell cultures</a:t>
            </a:r>
          </a:p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no reverse  genetics  </a:t>
            </a:r>
          </a:p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no animal model</a:t>
            </a:r>
          </a:p>
          <a:p>
            <a:pPr defTabSz="828675" eaLnBrk="0" hangingPunct="0">
              <a:lnSpc>
                <a:spcPct val="17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 </a:t>
            </a:r>
            <a:r>
              <a:rPr lang="sk-SK" sz="2000" b="1" dirty="0">
                <a:latin typeface="Arial" charset="0"/>
              </a:rPr>
              <a:t>virus detectable</a:t>
            </a:r>
            <a:r>
              <a:rPr lang="en-US" sz="2000" b="1" dirty="0">
                <a:latin typeface="Arial" charset="0"/>
              </a:rPr>
              <a:t> in patients only very shortly after clinical onset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1256054"/>
            <a:ext cx="3167582" cy="38869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609600" y="1875870"/>
            <a:ext cx="1192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e-DE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</a:t>
            </a:r>
            <a:endParaRPr lang="de-DE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5673725" y="1866365"/>
            <a:ext cx="1192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Step</a:t>
            </a:r>
          </a:p>
        </p:txBody>
      </p:sp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468311" y="2924944"/>
            <a:ext cx="3672000" cy="13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sk-SK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Genus</a:t>
            </a:r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PCR</a:t>
            </a:r>
          </a:p>
          <a:p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equencing</a:t>
            </a:r>
            <a:endParaRPr lang="sk-SK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hylogen</a:t>
            </a:r>
            <a:r>
              <a:rPr lang="sk-SK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etic</a:t>
            </a:r>
            <a:r>
              <a:rPr lang="sk-S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analyses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7127" name="Text Box 7"/>
          <p:cNvSpPr txBox="1">
            <a:spLocks noChangeArrowheads="1"/>
          </p:cNvSpPr>
          <p:nvPr/>
        </p:nvSpPr>
        <p:spPr bwMode="auto">
          <a:xfrm>
            <a:off x="5292080" y="2924944"/>
            <a:ext cx="3672408" cy="13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de-DE"/>
            </a:defPPr>
            <a:lvl1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err="1"/>
              <a:t>Recombinant</a:t>
            </a:r>
            <a:r>
              <a:rPr lang="de-DE" dirty="0"/>
              <a:t> </a:t>
            </a:r>
            <a:r>
              <a:rPr lang="sk-SK" dirty="0" err="1"/>
              <a:t>antigen</a:t>
            </a:r>
            <a:r>
              <a:rPr lang="sk-SK" dirty="0"/>
              <a:t> </a:t>
            </a:r>
            <a:r>
              <a:rPr lang="de-DE" dirty="0" err="1"/>
              <a:t>expression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sk-SK" dirty="0"/>
              <a:t>s</a:t>
            </a:r>
            <a:r>
              <a:rPr lang="de-DE" dirty="0" err="1"/>
              <a:t>erodiagnostics</a:t>
            </a:r>
            <a:endParaRPr lang="sk-SK" dirty="0"/>
          </a:p>
          <a:p>
            <a:r>
              <a:rPr lang="de-DE" dirty="0"/>
              <a:t>Primer design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sk-SK" dirty="0"/>
              <a:t>PCR</a:t>
            </a:r>
            <a:endParaRPr lang="de-DE" dirty="0"/>
          </a:p>
        </p:txBody>
      </p:sp>
      <p:sp>
        <p:nvSpPr>
          <p:cNvPr id="517135" name="AutoShape 15"/>
          <p:cNvSpPr>
            <a:spLocks noChangeArrowheads="1"/>
          </p:cNvSpPr>
          <p:nvPr/>
        </p:nvSpPr>
        <p:spPr bwMode="auto">
          <a:xfrm>
            <a:off x="4322440" y="3212728"/>
            <a:ext cx="753616" cy="42464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grpSp>
        <p:nvGrpSpPr>
          <p:cNvPr id="3" name="Group 2"/>
          <p:cNvGrpSpPr/>
          <p:nvPr/>
        </p:nvGrpSpPr>
        <p:grpSpPr>
          <a:xfrm>
            <a:off x="4322440" y="5203328"/>
            <a:ext cx="4642048" cy="1332000"/>
            <a:chOff x="4322440" y="5203328"/>
            <a:chExt cx="4642048" cy="1332000"/>
          </a:xfrm>
        </p:grpSpPr>
        <p:sp>
          <p:nvSpPr>
            <p:cNvPr id="517128" name="Text Box 8"/>
            <p:cNvSpPr txBox="1">
              <a:spLocks noChangeArrowheads="1"/>
            </p:cNvSpPr>
            <p:nvPr/>
          </p:nvSpPr>
          <p:spPr bwMode="auto">
            <a:xfrm>
              <a:off x="5292080" y="5203328"/>
              <a:ext cx="3672408" cy="133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>
                <a:defRPr sz="2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de-DE" dirty="0"/>
                <a:t>Neutralisation </a:t>
              </a:r>
              <a:r>
                <a:rPr lang="de-DE" dirty="0" err="1"/>
                <a:t>assay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serotyping</a:t>
              </a:r>
              <a:endParaRPr lang="sk-SK" dirty="0"/>
            </a:p>
            <a:p>
              <a:r>
                <a:rPr lang="sk-SK" dirty="0"/>
                <a:t>C</a:t>
              </a:r>
              <a:r>
                <a:rPr lang="de-DE" dirty="0" err="1"/>
                <a:t>omparative</a:t>
              </a:r>
              <a:r>
                <a:rPr lang="de-DE" dirty="0"/>
                <a:t> </a:t>
              </a:r>
              <a:r>
                <a:rPr lang="de-DE" dirty="0" err="1"/>
                <a:t>pathogenesis</a:t>
              </a:r>
              <a:r>
                <a:rPr lang="de-DE" dirty="0"/>
                <a:t> </a:t>
              </a:r>
              <a:r>
                <a:rPr lang="de-DE" dirty="0" err="1"/>
                <a:t>studies</a:t>
              </a:r>
              <a:r>
                <a:rPr lang="de-DE" dirty="0"/>
                <a:t> </a:t>
              </a:r>
            </a:p>
          </p:txBody>
        </p:sp>
        <p:sp>
          <p:nvSpPr>
            <p:cNvPr id="517136" name="AutoShape 16"/>
            <p:cNvSpPr>
              <a:spLocks noChangeArrowheads="1"/>
            </p:cNvSpPr>
            <p:nvPr/>
          </p:nvSpPr>
          <p:spPr bwMode="auto">
            <a:xfrm>
              <a:off x="4322440" y="5270144"/>
              <a:ext cx="753616" cy="42464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517137" name="Line 17"/>
          <p:cNvSpPr>
            <a:spLocks noChangeShapeType="1"/>
          </p:cNvSpPr>
          <p:nvPr/>
        </p:nvSpPr>
        <p:spPr bwMode="auto">
          <a:xfrm>
            <a:off x="698500" y="2298165"/>
            <a:ext cx="1358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517138" name="Line 18"/>
          <p:cNvSpPr>
            <a:spLocks noChangeShapeType="1"/>
          </p:cNvSpPr>
          <p:nvPr/>
        </p:nvSpPr>
        <p:spPr bwMode="auto">
          <a:xfrm>
            <a:off x="5702300" y="2283877"/>
            <a:ext cx="1485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266601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Strategical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approach to identify new hantaviruses and human disease</a:t>
            </a:r>
          </a:p>
        </p:txBody>
      </p:sp>
      <p:pic>
        <p:nvPicPr>
          <p:cNvPr id="59394" name="Picture 2" descr="C:\Users\bklempa\AppData\Local\Microsoft\Windows\Temporary Internet Files\Content.IE5\2NB3KZHP\MC9003590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1452991"/>
            <a:ext cx="1188029" cy="13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:\Users\bklempa\AppData\Local\Microsoft\Windows\Temporary Internet Files\Content.IE5\1G16GQNJ\MC9003244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1371"/>
            <a:ext cx="1439242" cy="8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8312" y="4372512"/>
            <a:ext cx="3672000" cy="2146270"/>
            <a:chOff x="468312" y="4372512"/>
            <a:chExt cx="3672000" cy="2146270"/>
          </a:xfrm>
        </p:grpSpPr>
        <p:sp>
          <p:nvSpPr>
            <p:cNvPr id="517126" name="Text Box 6"/>
            <p:cNvSpPr txBox="1">
              <a:spLocks noChangeArrowheads="1"/>
            </p:cNvSpPr>
            <p:nvPr/>
          </p:nvSpPr>
          <p:spPr bwMode="auto">
            <a:xfrm>
              <a:off x="468312" y="5186782"/>
              <a:ext cx="3672000" cy="133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de-DE"/>
              </a:defPPr>
              <a:lvl1pPr>
                <a:defRPr sz="2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de-DE" dirty="0"/>
                <a:t>Virus </a:t>
              </a:r>
              <a:r>
                <a:rPr lang="sk-SK" dirty="0" err="1"/>
                <a:t>isolation</a:t>
              </a:r>
              <a:r>
                <a:rPr lang="sk-SK" dirty="0"/>
                <a:t> </a:t>
              </a:r>
              <a:r>
                <a:rPr lang="de-DE" dirty="0"/>
                <a:t>in </a:t>
              </a:r>
              <a:r>
                <a:rPr lang="de-DE" dirty="0" err="1"/>
                <a:t>cell</a:t>
              </a:r>
              <a:r>
                <a:rPr lang="de-DE" dirty="0"/>
                <a:t> </a:t>
              </a:r>
              <a:r>
                <a:rPr lang="de-DE" dirty="0" err="1"/>
                <a:t>culture</a:t>
              </a:r>
              <a:endParaRPr lang="de-DE" dirty="0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rot="5400000">
              <a:off x="1680592" y="4537000"/>
              <a:ext cx="753616" cy="42464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886873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nimBg="1"/>
      <p:bldP spid="517127" grpId="0" animBg="1" autoUpdateAnimBg="0"/>
      <p:bldP spid="5171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1571612"/>
            <a:ext cx="8382000" cy="500066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sk-SK" sz="1800" b="1" dirty="0">
                <a:latin typeface="Arial" pitchFamily="34" charset="0"/>
              </a:rPr>
              <a:t>DOBV is present in Central Europe in </a:t>
            </a:r>
            <a:r>
              <a:rPr lang="sk-SK" sz="1800" b="1" i="1" dirty="0">
                <a:latin typeface="Arial" pitchFamily="34" charset="0"/>
              </a:rPr>
              <a:t>Apodemus agrarius </a:t>
            </a:r>
            <a:r>
              <a:rPr lang="sk-SK" sz="1800" b="1" dirty="0">
                <a:latin typeface="Arial" pitchFamily="34" charset="0"/>
              </a:rPr>
              <a:t>and forms a separate DOBV-Aa lineage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	Klempa et al., J 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Virol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2003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sk-SK" sz="1800" dirty="0">
                <a:latin typeface="Arial" pitchFamily="34" charset="0"/>
              </a:rPr>
              <a:t>  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endParaRPr lang="sk-SK" sz="1800" dirty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SzPct val="100000"/>
              <a:buNone/>
            </a:pPr>
            <a:endParaRPr lang="sk-SK" sz="1800" dirty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sk-SK" sz="1800" b="1" dirty="0">
                <a:latin typeface="Arial" pitchFamily="34" charset="0"/>
              </a:rPr>
              <a:t>DOBV-Aa causes HFRS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	Klempa et al., J 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Clin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Microbiol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2004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sk-SK" sz="1800" b="1" dirty="0">
              <a:solidFill>
                <a:srgbClr val="FFFF99"/>
              </a:solidFill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sk-SK" sz="1800" b="1" dirty="0">
                <a:latin typeface="Arial" pitchFamily="34" charset="0"/>
              </a:rPr>
              <a:t>DOBV-Aa cell culture isolates allow fine-serotyping and comparative pathogenesis studies </a:t>
            </a:r>
          </a:p>
          <a:p>
            <a:pPr marL="531813" indent="-223838" eaLnBrk="1" hangingPunct="1">
              <a:spcBef>
                <a:spcPts val="0"/>
              </a:spcBef>
              <a:buNone/>
            </a:pP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	Klempa et al., J 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Clin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Microbiol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2005</a:t>
            </a:r>
          </a:p>
          <a:p>
            <a:pPr marL="531813" indent="-223838" eaLnBrk="1" hangingPunct="1">
              <a:spcBef>
                <a:spcPts val="0"/>
              </a:spcBef>
              <a:buNone/>
            </a:pP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	Klempa et al., Emerg 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Infect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Dis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2008</a:t>
            </a:r>
          </a:p>
          <a:p>
            <a:pPr marL="531813" indent="-223838" eaLnBrk="1" hangingPunct="1">
              <a:spcBef>
                <a:spcPts val="0"/>
              </a:spcBef>
              <a:buNone/>
            </a:pP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	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Kirsanovs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et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al., 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Virus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Genes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2010</a:t>
            </a:r>
          </a:p>
          <a:p>
            <a:pPr marL="531813" indent="-223838" eaLnBrk="1" hangingPunct="1">
              <a:spcBef>
                <a:spcPts val="0"/>
              </a:spcBef>
              <a:buNone/>
            </a:pP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	Popugaeva et al., </a:t>
            </a:r>
            <a:r>
              <a:rPr lang="sk-SK" sz="1800" dirty="0" err="1">
                <a:solidFill>
                  <a:srgbClr val="FFFF99"/>
                </a:solidFill>
                <a:latin typeface="Arial" pitchFamily="34" charset="0"/>
              </a:rPr>
              <a:t>Plos</a:t>
            </a:r>
            <a:r>
              <a:rPr lang="sk-SK" sz="1800" dirty="0">
                <a:solidFill>
                  <a:srgbClr val="FFFF99"/>
                </a:solidFill>
                <a:latin typeface="Arial" pitchFamily="34" charset="0"/>
              </a:rPr>
              <a:t> ONE 2012</a:t>
            </a:r>
            <a:endParaRPr lang="en-US" sz="1800" dirty="0">
              <a:solidFill>
                <a:srgbClr val="FFFF99"/>
              </a:solidFill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sz="1800" dirty="0">
              <a:solidFill>
                <a:schemeClr val="folHlink"/>
              </a:solidFill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en-US" sz="1800" dirty="0">
              <a:latin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67944" y="320252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i="1" dirty="0">
                <a:latin typeface="Arial" pitchFamily="34" charset="0"/>
                <a:cs typeface="Arial" pitchFamily="34" charset="0"/>
              </a:rPr>
              <a:t>Apodemus flavicollis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660232" y="321468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i="1" dirty="0">
                <a:latin typeface="Arial" pitchFamily="34" charset="0"/>
                <a:cs typeface="Arial" pitchFamily="34" charset="0"/>
              </a:rPr>
              <a:t>A. agrarius</a:t>
            </a:r>
          </a:p>
        </p:txBody>
      </p:sp>
      <p:pic>
        <p:nvPicPr>
          <p:cNvPr id="15" name="Grafik 14" descr="A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382" y="2071678"/>
            <a:ext cx="1920081" cy="1158144"/>
          </a:xfrm>
          <a:prstGeom prst="rect">
            <a:avLst/>
          </a:prstGeom>
        </p:spPr>
      </p:pic>
      <p:pic>
        <p:nvPicPr>
          <p:cNvPr id="16" name="Grafik 15" descr="A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0232" y="2071678"/>
            <a:ext cx="1895699" cy="1143008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Dobrava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-Belgrade hantavirus</a:t>
            </a:r>
            <a:b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emerging in Central</a:t>
            </a:r>
            <a:r>
              <a:rPr lang="sk-SK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sk-SK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Europe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35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1894" y="1882775"/>
            <a:ext cx="4767296" cy="685800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357" y="2062163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GB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357554" y="1946308"/>
            <a:ext cx="14362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de-D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patients</a:t>
            </a:r>
            <a:endParaRPr lang="de-D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 = </a:t>
            </a:r>
            <a:r>
              <a:rPr lang="sk-SK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698469" y="2908294"/>
            <a:ext cx="27315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i="1" dirty="0" err="1">
                <a:latin typeface="Arial" pitchFamily="34" charset="0"/>
                <a:cs typeface="Arial" pitchFamily="34" charset="0"/>
              </a:rPr>
              <a:t>average</a:t>
            </a:r>
            <a:r>
              <a:rPr lang="de-DE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i="1" dirty="0" err="1">
                <a:latin typeface="Arial" pitchFamily="34" charset="0"/>
                <a:cs typeface="Arial" pitchFamily="34" charset="0"/>
              </a:rPr>
              <a:t>duration</a:t>
            </a:r>
            <a:r>
              <a:rPr lang="de-DE" sz="1800" i="1" dirty="0">
                <a:latin typeface="Arial" pitchFamily="34" charset="0"/>
                <a:cs typeface="Arial" pitchFamily="34" charset="0"/>
              </a:rPr>
              <a:t>: 6.8 </a:t>
            </a:r>
            <a:r>
              <a:rPr lang="de-DE" sz="1800" i="1" dirty="0" err="1">
                <a:latin typeface="Arial" pitchFamily="34" charset="0"/>
                <a:cs typeface="Arial" pitchFamily="34" charset="0"/>
              </a:rPr>
              <a:t>days</a:t>
            </a:r>
            <a:endParaRPr lang="de-DE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179357" y="3228975"/>
            <a:ext cx="4142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 dirty="0">
                <a:latin typeface="Arial" pitchFamily="34" charset="0"/>
                <a:cs typeface="Arial" pitchFamily="34" charset="0"/>
              </a:rPr>
              <a:t>Abdominal </a:t>
            </a:r>
            <a:r>
              <a:rPr lang="de-DE" sz="1800" b="1" dirty="0" err="1">
                <a:latin typeface="Arial" pitchFamily="34" charset="0"/>
                <a:cs typeface="Arial" pitchFamily="34" charset="0"/>
              </a:rPr>
              <a:t>pain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		  81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81" name="Rectangle 18"/>
          <p:cNvSpPr>
            <a:spLocks noChangeArrowheads="1"/>
          </p:cNvSpPr>
          <p:nvPr/>
        </p:nvSpPr>
        <p:spPr bwMode="auto">
          <a:xfrm>
            <a:off x="179357" y="3539685"/>
            <a:ext cx="4078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 dirty="0" err="1">
                <a:latin typeface="Arial" pitchFamily="34" charset="0"/>
                <a:cs typeface="Arial" pitchFamily="34" charset="0"/>
              </a:rPr>
              <a:t>Vomiting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		  62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21"/>
          <p:cNvSpPr>
            <a:spLocks noChangeArrowheads="1"/>
          </p:cNvSpPr>
          <p:nvPr/>
        </p:nvSpPr>
        <p:spPr bwMode="auto">
          <a:xfrm>
            <a:off x="179357" y="3866381"/>
            <a:ext cx="4142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 dirty="0" err="1">
                <a:latin typeface="Arial" pitchFamily="34" charset="0"/>
                <a:cs typeface="Arial" pitchFamily="34" charset="0"/>
              </a:rPr>
              <a:t>Diarrhea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		  42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83" name="Rectangle 24"/>
          <p:cNvSpPr>
            <a:spLocks noChangeArrowheads="1"/>
          </p:cNvSpPr>
          <p:nvPr/>
        </p:nvSpPr>
        <p:spPr bwMode="auto">
          <a:xfrm>
            <a:off x="179357" y="4214818"/>
            <a:ext cx="4078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800" b="1" dirty="0">
                <a:latin typeface="Arial" pitchFamily="34" charset="0"/>
                <a:cs typeface="Arial" pitchFamily="34" charset="0"/>
              </a:rPr>
              <a:t>Facial flushing			  73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27"/>
          <p:cNvSpPr>
            <a:spLocks noChangeArrowheads="1"/>
          </p:cNvSpPr>
          <p:nvPr/>
        </p:nvSpPr>
        <p:spPr bwMode="auto">
          <a:xfrm>
            <a:off x="179357" y="4572008"/>
            <a:ext cx="4078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 dirty="0" err="1">
                <a:latin typeface="Arial" pitchFamily="34" charset="0"/>
                <a:cs typeface="Arial" pitchFamily="34" charset="0"/>
              </a:rPr>
              <a:t>Haemorrhagic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latin typeface="Arial" pitchFamily="34" charset="0"/>
                <a:cs typeface="Arial" pitchFamily="34" charset="0"/>
              </a:rPr>
              <a:t>sclerae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	  54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36"/>
          <p:cNvSpPr>
            <a:spLocks noChangeArrowheads="1"/>
          </p:cNvSpPr>
          <p:nvPr/>
        </p:nvSpPr>
        <p:spPr bwMode="auto">
          <a:xfrm>
            <a:off x="179357" y="4929198"/>
            <a:ext cx="41421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800" b="1" dirty="0" err="1">
                <a:latin typeface="Arial" pitchFamily="34" charset="0"/>
                <a:cs typeface="Arial" pitchFamily="34" charset="0"/>
              </a:rPr>
              <a:t>Oliguria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&lt;500 µl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		  85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87" name="Rectangle 45"/>
          <p:cNvSpPr>
            <a:spLocks noChangeArrowheads="1"/>
          </p:cNvSpPr>
          <p:nvPr/>
        </p:nvSpPr>
        <p:spPr bwMode="auto">
          <a:xfrm>
            <a:off x="179357" y="5286388"/>
            <a:ext cx="4078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800" b="1" dirty="0">
                <a:latin typeface="Arial" pitchFamily="34" charset="0"/>
                <a:cs typeface="Arial" pitchFamily="34" charset="0"/>
              </a:rPr>
              <a:t>Increased b</a:t>
            </a:r>
            <a:r>
              <a:rPr lang="de-DE" sz="1800" b="1" dirty="0" err="1">
                <a:latin typeface="Arial" pitchFamily="34" charset="0"/>
                <a:cs typeface="Arial" pitchFamily="34" charset="0"/>
              </a:rPr>
              <a:t>lood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latin typeface="Arial" pitchFamily="34" charset="0"/>
                <a:cs typeface="Arial" pitchFamily="34" charset="0"/>
              </a:rPr>
              <a:t>urea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latin typeface="Arial" pitchFamily="34" charset="0"/>
                <a:cs typeface="Arial" pitchFamily="34" charset="0"/>
              </a:rPr>
              <a:t>creatinine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	  85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8" name="Line 48"/>
          <p:cNvSpPr>
            <a:spLocks noChangeShapeType="1"/>
          </p:cNvSpPr>
          <p:nvPr/>
        </p:nvSpPr>
        <p:spPr bwMode="auto">
          <a:xfrm>
            <a:off x="142845" y="1857375"/>
            <a:ext cx="478243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Line 49"/>
          <p:cNvSpPr>
            <a:spLocks noChangeShapeType="1"/>
          </p:cNvSpPr>
          <p:nvPr/>
        </p:nvSpPr>
        <p:spPr bwMode="auto">
          <a:xfrm>
            <a:off x="142845" y="2590800"/>
            <a:ext cx="478243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Line 50"/>
          <p:cNvSpPr>
            <a:spLocks noChangeShapeType="1"/>
          </p:cNvSpPr>
          <p:nvPr/>
        </p:nvSpPr>
        <p:spPr bwMode="auto">
          <a:xfrm>
            <a:off x="142845" y="6000768"/>
            <a:ext cx="478243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Rectangle 9"/>
          <p:cNvSpPr>
            <a:spLocks noChangeArrowheads="1"/>
          </p:cNvSpPr>
          <p:nvPr/>
        </p:nvSpPr>
        <p:spPr bwMode="auto">
          <a:xfrm>
            <a:off x="184119" y="2643182"/>
            <a:ext cx="4078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800" b="1" dirty="0">
                <a:latin typeface="Arial" pitchFamily="34" charset="0"/>
                <a:cs typeface="Arial" pitchFamily="34" charset="0"/>
              </a:rPr>
              <a:t>Acute onset, fever		100</a:t>
            </a:r>
            <a:endParaRPr lang="de-D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Rectangle 45"/>
          <p:cNvSpPr>
            <a:spLocks noChangeArrowheads="1"/>
          </p:cNvSpPr>
          <p:nvPr/>
        </p:nvSpPr>
        <p:spPr bwMode="auto">
          <a:xfrm>
            <a:off x="161894" y="5643578"/>
            <a:ext cx="4693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800" b="1" dirty="0">
                <a:latin typeface="Arial" pitchFamily="34" charset="0"/>
                <a:cs typeface="Arial" pitchFamily="34" charset="0"/>
              </a:rPr>
              <a:t>Case fatality rate  		</a:t>
            </a:r>
            <a:r>
              <a:rPr lang="sk-SK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16.7</a:t>
            </a:r>
            <a:r>
              <a:rPr lang="de-DE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!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9972" y="2071678"/>
            <a:ext cx="13465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k-SK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Observation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901932" y="3568487"/>
            <a:ext cx="395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New DOBV lineage discovered</a:t>
            </a:r>
          </a:p>
          <a:p>
            <a:r>
              <a:rPr lang="sk-SK" sz="18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sk-SK" sz="1800" i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Apodemus ponticus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4909952" y="4782933"/>
            <a:ext cx="4201086" cy="661810"/>
            <a:chOff x="5599204" y="3143248"/>
            <a:chExt cx="3564418" cy="661810"/>
          </a:xfrm>
        </p:grpSpPr>
        <p:sp>
          <p:nvSpPr>
            <p:cNvPr id="24" name="Textfeld 23"/>
            <p:cNvSpPr txBox="1"/>
            <p:nvPr/>
          </p:nvSpPr>
          <p:spPr>
            <a:xfrm>
              <a:off x="5612206" y="3435726"/>
              <a:ext cx="3551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800" dirty="0">
                  <a:latin typeface="Arial" pitchFamily="34" charset="0"/>
                  <a:cs typeface="Arial" pitchFamily="34" charset="0"/>
                </a:rPr>
                <a:t>Dzagurova  et al., Clin Infect </a:t>
              </a:r>
              <a:r>
                <a:rPr lang="sk-SK" sz="1800" dirty="0" err="1">
                  <a:latin typeface="Arial" pitchFamily="34" charset="0"/>
                  <a:cs typeface="Arial" pitchFamily="34" charset="0"/>
                </a:rPr>
                <a:t>Dis</a:t>
              </a:r>
              <a:r>
                <a:rPr lang="sk-SK" sz="1800" dirty="0">
                  <a:latin typeface="Arial" pitchFamily="34" charset="0"/>
                  <a:cs typeface="Arial" pitchFamily="34" charset="0"/>
                </a:rPr>
                <a:t>,  2012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599204" y="3143248"/>
              <a:ext cx="3506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800" dirty="0">
                  <a:solidFill>
                    <a:srgbClr val="FFFF99"/>
                  </a:solidFill>
                  <a:latin typeface="Arial" pitchFamily="34" charset="0"/>
                  <a:cs typeface="Arial" pitchFamily="34" charset="0"/>
                </a:rPr>
                <a:t>Isolation from a fatal HFRS case</a:t>
              </a:r>
            </a:p>
          </p:txBody>
        </p:sp>
      </p:grpSp>
      <p:pic>
        <p:nvPicPr>
          <p:cNvPr id="26" name="Picture 12" descr="Желтогорлая мышь (маленькая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924048"/>
            <a:ext cx="19431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feld 26"/>
          <p:cNvSpPr txBox="1"/>
          <p:nvPr/>
        </p:nvSpPr>
        <p:spPr>
          <a:xfrm>
            <a:off x="6143636" y="307181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i="1" dirty="0">
                <a:latin typeface="Arial" pitchFamily="34" charset="0"/>
                <a:cs typeface="Arial" pitchFamily="34" charset="0"/>
              </a:rPr>
              <a:t>Apodemus ponticus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896613" y="4095849"/>
            <a:ext cx="419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>
                <a:latin typeface="Arial" pitchFamily="34" charset="0"/>
                <a:cs typeface="Arial" pitchFamily="34" charset="0"/>
              </a:rPr>
              <a:t>Klempa  et al., Emerg Infect </a:t>
            </a:r>
            <a:r>
              <a:rPr lang="sk-SK" sz="1800" dirty="0" err="1">
                <a:latin typeface="Arial" pitchFamily="34" charset="0"/>
                <a:cs typeface="Arial" pitchFamily="34" charset="0"/>
              </a:rPr>
              <a:t>Dis</a:t>
            </a:r>
            <a:r>
              <a:rPr lang="sk-SK" sz="1800" dirty="0">
                <a:latin typeface="Arial" pitchFamily="34" charset="0"/>
                <a:cs typeface="Arial" pitchFamily="34" charset="0"/>
              </a:rPr>
              <a:t>, 2008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936" y="18864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Sochi virus, novel genetic variant of DOBV, causes  severe HFRS in Russia</a:t>
            </a:r>
          </a:p>
        </p:txBody>
      </p:sp>
    </p:spTree>
    <p:extLst>
      <p:ext uri="{BB962C8B-B14F-4D97-AF65-F5344CB8AC3E}">
        <p14:creationId xmlns:p14="http://schemas.microsoft.com/office/powerpoint/2010/main" val="1058998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624</TotalTime>
  <Words>877</Words>
  <Application>Microsoft Office PowerPoint</Application>
  <PresentationFormat>Předvádění na obrazovce (4:3)</PresentationFormat>
  <Paragraphs>285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6" baseType="lpstr">
      <vt:lpstr>Arial</vt:lpstr>
      <vt:lpstr>Book Antiqua</vt:lpstr>
      <vt:lpstr>Calibri</vt:lpstr>
      <vt:lpstr>Garamond</vt:lpstr>
      <vt:lpstr>Impact</vt:lpstr>
      <vt:lpstr>Lucida Sans</vt:lpstr>
      <vt:lpstr>MS Sans Serif</vt:lpstr>
      <vt:lpstr>Times New Roman</vt:lpstr>
      <vt:lpstr>Wingdings</vt:lpstr>
      <vt:lpstr>Wingdings 2</vt:lpstr>
      <vt:lpstr>Wingdings 3</vt:lpstr>
      <vt:lpstr>Ananke</vt:lpstr>
      <vt:lpstr>Hantaviruses as emerging pathogens in Europe and Africa</vt:lpstr>
      <vt:lpstr>Prezentace aplikace PowerPoint</vt:lpstr>
      <vt:lpstr>Prezentace aplikace PowerPoint</vt:lpstr>
      <vt:lpstr>Hantaviruses cause two human zoonoses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Hantaviruses</vt:lpstr>
      <vt:lpstr>Prezentace aplikace PowerPoint</vt:lpstr>
    </vt:vector>
  </TitlesOfParts>
  <Company>Charite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emergence  of hantaviruses:  Recent findings from Europe and Africa</dc:title>
  <dc:creator>Boris Klempa</dc:creator>
  <cp:lastModifiedBy>Cosentino Giorgio</cp:lastModifiedBy>
  <cp:revision>170</cp:revision>
  <dcterms:created xsi:type="dcterms:W3CDTF">2008-04-04T16:23:35Z</dcterms:created>
  <dcterms:modified xsi:type="dcterms:W3CDTF">2024-08-27T07:38:31Z</dcterms:modified>
</cp:coreProperties>
</file>