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8" r:id="rId4"/>
    <p:sldId id="279" r:id="rId5"/>
    <p:sldId id="261" r:id="rId6"/>
    <p:sldId id="263" r:id="rId7"/>
    <p:sldId id="269" r:id="rId8"/>
    <p:sldId id="270" r:id="rId9"/>
    <p:sldId id="273" r:id="rId10"/>
    <p:sldId id="274" r:id="rId11"/>
    <p:sldId id="271" r:id="rId12"/>
    <p:sldId id="272" r:id="rId13"/>
    <p:sldId id="275" r:id="rId14"/>
    <p:sldId id="265" r:id="rId15"/>
    <p:sldId id="266" r:id="rId16"/>
    <p:sldId id="277" r:id="rId17"/>
    <p:sldId id="276" r:id="rId18"/>
    <p:sldId id="281" r:id="rId19"/>
    <p:sldId id="280" r:id="rId20"/>
    <p:sldId id="268" r:id="rId21"/>
    <p:sldId id="282" r:id="rId22"/>
  </p:sldIdLst>
  <p:sldSz cx="9144000" cy="6858000" type="screen4x3"/>
  <p:notesSz cx="6877050" cy="96567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AAA552F8-110F-430E-9B19-FB710498752E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6070F5E6-2652-4E88-A182-17BCCF57EE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693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122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846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38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77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00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391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61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6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419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2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262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45531-BABB-4368-9FA2-23F9AAD74751}" type="datetimeFigureOut">
              <a:rPr lang="pl-PL" smtClean="0"/>
              <a:t>27.08.2024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488E9-1B4A-4338-8262-AB65D2244CE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85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sk.amwaw.edu.pl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pcsk.amwaw.edu.p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f/fd/Pa%C5%82ac_Staszica.JPG/250px-Pa%C5%82ac_Staszic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5000"/>
                    </a14:imgEffect>
                    <a14:imgEffect>
                      <a14:brightnessContrast bright="53000" contras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75155"/>
            <a:ext cx="8721391" cy="6666213"/>
          </a:xfrm>
          <a:prstGeom prst="rect">
            <a:avLst/>
          </a:prstGeom>
          <a:solidFill>
            <a:schemeClr val="accent1">
              <a:alpha val="44000"/>
            </a:schemeClr>
          </a:solidFill>
          <a:effectLst>
            <a:glow rad="127000">
              <a:schemeClr val="accent1">
                <a:alpha val="23000"/>
              </a:schemeClr>
            </a:glo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26015" y="2420888"/>
            <a:ext cx="7772400" cy="1470025"/>
          </a:xfrm>
        </p:spPr>
        <p:txBody>
          <a:bodyPr/>
          <a:lstStyle/>
          <a:p>
            <a:r>
              <a:rPr lang="pl-PL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Kuryłowicz, M.D., </a:t>
            </a:r>
            <a:r>
              <a:rPr lang="pl-PL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Ph.D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88832" cy="1752600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Polish Academy of Sciences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Human Epigenetics 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Mossakowski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Medical Research Centre</a:t>
            </a:r>
            <a:endParaRPr 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Warsaw</a:t>
            </a:r>
            <a:r>
              <a:rPr lang="pl-PL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Poland</a:t>
            </a:r>
            <a:endParaRPr lang="pl-P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1" descr="Opis: http://www.imdik.pan.pl/images/logo%20imdi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1656184" cy="1765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encrypted-tbn1.gstatic.com/images?q=tbn:ANd9GcSv06QiR8ctLlqd_i4fVrImmQC5vWQDhPd7cmCgyNALIiL3Au_3W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93137"/>
            <a:ext cx="2164085" cy="15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59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8964488" cy="296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29072" y="126876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dirty="0" err="1"/>
              <a:t>Confirming</a:t>
            </a:r>
            <a:r>
              <a:rPr lang="en-US" sz="2800" dirty="0"/>
              <a:t> the role of polymorphisms  in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D-related genes </a:t>
            </a:r>
            <a:r>
              <a:rPr lang="en-US" sz="2800" dirty="0"/>
              <a:t>with development of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 </a:t>
            </a:r>
            <a:r>
              <a:rPr lang="en-US" sz="2800" dirty="0"/>
              <a:t>in Polish population:</a:t>
            </a:r>
          </a:p>
          <a:p>
            <a:r>
              <a:rPr lang="en-US" sz="2800" dirty="0"/>
              <a:t>vitamin D 1α-hydroxylase (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CYP27B1</a:t>
            </a:r>
            <a:r>
              <a:rPr lang="en-US" sz="2800" dirty="0"/>
              <a:t>)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3568" y="6007790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539552" y="6126163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9" name="Łącznik prostoliniowy 8"/>
          <p:cNvCxnSpPr/>
          <p:nvPr/>
        </p:nvCxnSpPr>
        <p:spPr>
          <a:xfrm>
            <a:off x="413792" y="105273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284984"/>
            <a:ext cx="1872208" cy="22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43508" y="26064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</a:p>
        </p:txBody>
      </p:sp>
      <p:pic>
        <p:nvPicPr>
          <p:cNvPr id="11" name="Picture 2" descr="http://www.t-nation.com/img/photos/2009/09-151-nutrition/image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810" y="1772816"/>
            <a:ext cx="1603674" cy="15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56" y="2636912"/>
            <a:ext cx="8756056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54" y="2547878"/>
            <a:ext cx="8697010" cy="341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421196" y="119675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dirty="0" err="1"/>
              <a:t>Confirming</a:t>
            </a:r>
            <a:r>
              <a:rPr lang="en-US" sz="2800" dirty="0"/>
              <a:t> the role of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factor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κB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/>
              <a:t>(NF-</a:t>
            </a:r>
            <a:r>
              <a:rPr lang="en-US" sz="2800" dirty="0" err="1"/>
              <a:t>κB</a:t>
            </a:r>
            <a:r>
              <a:rPr lang="en-US" sz="2800" dirty="0"/>
              <a:t>) – related genes polymorphisms with development of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 </a:t>
            </a:r>
            <a:r>
              <a:rPr lang="en-US" sz="2800" dirty="0"/>
              <a:t>in Polish and Japanese populations</a:t>
            </a:r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57200" y="105273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ytuł 1"/>
          <p:cNvSpPr txBox="1">
            <a:spLocks/>
          </p:cNvSpPr>
          <p:nvPr/>
        </p:nvSpPr>
        <p:spPr>
          <a:xfrm>
            <a:off x="143508" y="26064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</a:p>
        </p:txBody>
      </p:sp>
    </p:spTree>
    <p:extLst>
      <p:ext uri="{BB962C8B-B14F-4D97-AF65-F5344CB8AC3E}">
        <p14:creationId xmlns:p14="http://schemas.microsoft.com/office/powerpoint/2010/main" val="313182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0.gstatic.com/images?q=tbn:ANd9GcQPRpf8dr9iMQ5G0UAqTMhv8frNVyEm2rsE002YvKn7grEHeUquj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724" y="5032711"/>
            <a:ext cx="2411760" cy="13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1.gstatic.com/images?q=tbn:ANd9GcT9ywYvk1-JwYeRksGpuko8_cBae2FrNkMuOJZ2PXRcQsOaOEVk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4484" y="270892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557692" y="1124745"/>
            <a:ext cx="8291264" cy="496855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5000"/>
              </a:lnSpc>
              <a:buNone/>
            </a:pPr>
            <a:r>
              <a:rPr lang="en-US" sz="4200" dirty="0"/>
              <a:t>Supported by:</a:t>
            </a:r>
          </a:p>
          <a:p>
            <a:pPr fontAlgn="base" hangingPunct="0">
              <a:lnSpc>
                <a:spcPct val="145000"/>
              </a:lnSpc>
            </a:pPr>
            <a:r>
              <a:rPr lang="en-US" sz="4200" dirty="0"/>
              <a:t>German Academic Scientific Exchange (DAAD) grant entitled: </a:t>
            </a:r>
            <a:r>
              <a:rPr lang="en-US" sz="4200" i="1" dirty="0">
                <a:solidFill>
                  <a:srgbClr val="FF0000"/>
                </a:solidFill>
              </a:rPr>
              <a:t>The association of the polymorphisms within vitamin D related genes with Graves’ disease </a:t>
            </a:r>
            <a:r>
              <a:rPr lang="en-US" sz="4200" dirty="0"/>
              <a:t>(2004)</a:t>
            </a:r>
          </a:p>
          <a:p>
            <a:pPr marL="0" indent="0" fontAlgn="base" hangingPunct="0">
              <a:lnSpc>
                <a:spcPct val="145000"/>
              </a:lnSpc>
              <a:buNone/>
            </a:pPr>
            <a:endParaRPr lang="en-US" sz="1900" dirty="0"/>
          </a:p>
          <a:p>
            <a:pPr fontAlgn="base" hangingPunct="0">
              <a:lnSpc>
                <a:spcPct val="145000"/>
              </a:lnSpc>
            </a:pPr>
            <a:r>
              <a:rPr lang="en-US" sz="4200" dirty="0"/>
              <a:t>Polish Ministry of Science and Higher Education Grant 2P05B 120 29: </a:t>
            </a:r>
            <a:r>
              <a:rPr lang="en-US" sz="4200" i="1" dirty="0">
                <a:solidFill>
                  <a:srgbClr val="FF0000"/>
                </a:solidFill>
              </a:rPr>
              <a:t>The association of polymorphisms in genes encoding nuclear factor </a:t>
            </a:r>
            <a:r>
              <a:rPr lang="en-US" sz="4200" i="1" dirty="0" err="1">
                <a:solidFill>
                  <a:srgbClr val="FF0000"/>
                </a:solidFill>
              </a:rPr>
              <a:t>κB</a:t>
            </a:r>
            <a:r>
              <a:rPr lang="en-US" sz="4200" i="1" dirty="0">
                <a:solidFill>
                  <a:srgbClr val="FF0000"/>
                </a:solidFill>
              </a:rPr>
              <a:t>-associated proteins with development of Graves’ disease </a:t>
            </a:r>
            <a:r>
              <a:rPr lang="en-US" sz="4200" dirty="0"/>
              <a:t>(2005-2007)</a:t>
            </a:r>
          </a:p>
          <a:p>
            <a:pPr marL="0" indent="0">
              <a:buFont typeface="Arial" pitchFamily="34" charset="0"/>
              <a:buNone/>
            </a:pPr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457200" y="1124745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ytuł 1"/>
          <p:cNvSpPr txBox="1">
            <a:spLocks/>
          </p:cNvSpPr>
          <p:nvPr/>
        </p:nvSpPr>
        <p:spPr>
          <a:xfrm>
            <a:off x="143508" y="26064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</a:p>
        </p:txBody>
      </p:sp>
    </p:spTree>
    <p:extLst>
      <p:ext uri="{BB962C8B-B14F-4D97-AF65-F5344CB8AC3E}">
        <p14:creationId xmlns:p14="http://schemas.microsoft.com/office/powerpoint/2010/main" val="483752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45182" y="332656"/>
            <a:ext cx="914166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&amp; epigenetics of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2006 </a:t>
            </a:r>
          </a:p>
        </p:txBody>
      </p:sp>
      <p:cxnSp>
        <p:nvCxnSpPr>
          <p:cNvPr id="3" name="Łącznik prostoliniowy 2"/>
          <p:cNvCxnSpPr/>
          <p:nvPr/>
        </p:nvCxnSpPr>
        <p:spPr>
          <a:xfrm>
            <a:off x="421196" y="142558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oliniowy 3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/>
              <a:t>The Visegrad Group Academies</a:t>
            </a:r>
            <a:r>
              <a:rPr lang="en-US" b="1"/>
              <a:t> </a:t>
            </a:r>
            <a:r>
              <a:rPr lang="en-US" b="1" i="1"/>
              <a:t>Young Researcher Award 2012 –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421196" y="1443841"/>
            <a:ext cx="820891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Investigation of: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genetic variants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expression on mRNA level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/>
              <a:t>mechanisms of epigenetic regulation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of genes influencing human ageing in peripheral blood mononuclear cells</a:t>
            </a:r>
          </a:p>
        </p:txBody>
      </p:sp>
    </p:spTree>
    <p:extLst>
      <p:ext uri="{BB962C8B-B14F-4D97-AF65-F5344CB8AC3E}">
        <p14:creationId xmlns:p14="http://schemas.microsoft.com/office/powerpoint/2010/main" val="2781860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78" y="2780928"/>
            <a:ext cx="9048208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77180" y="1268760"/>
            <a:ext cx="84969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Finding that human ageing is accompanied by the progressive decrease of expression of genes encoding proteins involved in DNA repair (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XPD</a:t>
            </a:r>
            <a:r>
              <a:rPr lang="en-US" sz="2800" dirty="0"/>
              <a:t>,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WRN</a:t>
            </a:r>
            <a:r>
              <a:rPr lang="en-US" sz="2800" dirty="0"/>
              <a:t>) in blood mononuclear cells</a:t>
            </a:r>
          </a:p>
          <a:p>
            <a:endParaRPr lang="en-US" dirty="0"/>
          </a:p>
        </p:txBody>
      </p:sp>
      <p:sp>
        <p:nvSpPr>
          <p:cNvPr id="5" name="Prostokąt 4"/>
          <p:cNvSpPr/>
          <p:nvPr/>
        </p:nvSpPr>
        <p:spPr>
          <a:xfrm>
            <a:off x="-45182" y="116632"/>
            <a:ext cx="914166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&amp; epigenetics of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2006 </a:t>
            </a:r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21196" y="1124744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6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/>
              <a:t>The Visegrad Group Academies</a:t>
            </a:r>
            <a:r>
              <a:rPr lang="en-US" b="1"/>
              <a:t> </a:t>
            </a:r>
            <a:r>
              <a:rPr lang="en-US" b="1" i="1"/>
              <a:t>Young Researcher Award 2012 –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80" y="3057489"/>
            <a:ext cx="9116120" cy="298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76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36588" y="1021706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Finding that some variants of genes encoding hormones and hormones’ receptors participating in the regulation of metabolism (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leptin</a:t>
            </a:r>
            <a:r>
              <a:rPr lang="en-US" sz="2800" dirty="0"/>
              <a:t>,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leptin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receptor</a:t>
            </a:r>
            <a:r>
              <a:rPr lang="en-US" sz="2800" dirty="0"/>
              <a:t>,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adiponectin</a:t>
            </a:r>
            <a:r>
              <a:rPr lang="en-US" sz="2800" dirty="0"/>
              <a:t>,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estrogen receptors</a:t>
            </a:r>
            <a:r>
              <a:rPr lang="en-US" sz="2800" dirty="0"/>
              <a:t>) may influence ageing due to their association with life-shortening diseases</a:t>
            </a:r>
          </a:p>
        </p:txBody>
      </p:sp>
      <p:sp>
        <p:nvSpPr>
          <p:cNvPr id="7" name="Prostokąt 6"/>
          <p:cNvSpPr/>
          <p:nvPr/>
        </p:nvSpPr>
        <p:spPr>
          <a:xfrm>
            <a:off x="-45182" y="98376"/>
            <a:ext cx="9141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&amp;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epigenetics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 </a:t>
            </a:r>
          </a:p>
        </p:txBody>
      </p:sp>
      <p:cxnSp>
        <p:nvCxnSpPr>
          <p:cNvPr id="8" name="Łącznik prostoliniowy 7"/>
          <p:cNvCxnSpPr/>
          <p:nvPr/>
        </p:nvCxnSpPr>
        <p:spPr>
          <a:xfrm>
            <a:off x="421196" y="102170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>
            <a:off x="539404" y="6211669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467396" y="633004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72" y="3268475"/>
            <a:ext cx="9040614" cy="293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80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7180" y="1021706"/>
            <a:ext cx="849694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</a:rPr>
              <a:t>Papers in press:</a:t>
            </a:r>
          </a:p>
          <a:p>
            <a:pPr algn="just"/>
            <a:endParaRPr lang="en-US" sz="900" b="1" dirty="0">
              <a:solidFill>
                <a:srgbClr val="FF000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1" i="1" dirty="0"/>
              <a:t>Total and high molecular weight </a:t>
            </a:r>
            <a:r>
              <a:rPr lang="en-US" sz="2400" b="1" i="1" dirty="0" err="1"/>
              <a:t>adiponectin</a:t>
            </a:r>
            <a:r>
              <a:rPr lang="en-US" sz="2400" b="1" i="1" dirty="0"/>
              <a:t> and </a:t>
            </a:r>
            <a:r>
              <a:rPr lang="en-US" sz="2400" b="1" i="1" dirty="0" err="1"/>
              <a:t>adiponectin</a:t>
            </a:r>
            <a:r>
              <a:rPr lang="en-US" sz="2400" b="1" i="1" dirty="0"/>
              <a:t> level-modifying polymorphisms of ADIPOQ in centenarians</a:t>
            </a:r>
          </a:p>
          <a:p>
            <a:endParaRPr lang="en-US" sz="900" b="1" strike="sngStrike" dirty="0"/>
          </a:p>
          <a:p>
            <a:r>
              <a:rPr lang="en-US" sz="2000" dirty="0" err="1"/>
              <a:t>Malgorzata</a:t>
            </a:r>
            <a:r>
              <a:rPr lang="en-US" sz="2000" dirty="0"/>
              <a:t> </a:t>
            </a:r>
            <a:r>
              <a:rPr lang="en-US" sz="2000" dirty="0" err="1"/>
              <a:t>Roszkowska-Gancarz</a:t>
            </a:r>
            <a:r>
              <a:rPr lang="en-US" sz="2000" dirty="0"/>
              <a:t>,</a:t>
            </a:r>
            <a:r>
              <a:rPr lang="en-US" sz="2000" baseline="30000" dirty="0"/>
              <a:t> </a:t>
            </a:r>
            <a:r>
              <a:rPr lang="en-US" sz="2000" dirty="0" err="1"/>
              <a:t>Zbigniew</a:t>
            </a:r>
            <a:r>
              <a:rPr lang="en-US" sz="2000" dirty="0"/>
              <a:t> </a:t>
            </a:r>
            <a:r>
              <a:rPr lang="en-US" sz="2000" dirty="0" err="1"/>
              <a:t>Bartoszewicz</a:t>
            </a:r>
            <a:r>
              <a:rPr lang="en-US" sz="2000" dirty="0"/>
              <a:t>,</a:t>
            </a:r>
            <a:r>
              <a:rPr lang="en-US" sz="2000" baseline="30000" dirty="0"/>
              <a:t> </a:t>
            </a:r>
            <a:r>
              <a:rPr lang="en-US" sz="2000" dirty="0" err="1"/>
              <a:t>Jacek</a:t>
            </a:r>
            <a:r>
              <a:rPr lang="en-US" sz="2000" dirty="0"/>
              <a:t> </a:t>
            </a:r>
            <a:r>
              <a:rPr lang="en-US" sz="2000" dirty="0" err="1"/>
              <a:t>Polosak</a:t>
            </a:r>
            <a:r>
              <a:rPr lang="en-US" sz="2000" dirty="0"/>
              <a:t>,</a:t>
            </a:r>
          </a:p>
          <a:p>
            <a:r>
              <a:rPr lang="en-US" sz="2000" dirty="0" err="1"/>
              <a:t>Alina</a:t>
            </a:r>
            <a:r>
              <a:rPr lang="en-US" sz="2000" dirty="0"/>
              <a:t> </a:t>
            </a:r>
            <a:r>
              <a:rPr lang="en-US" sz="2000" dirty="0" err="1"/>
              <a:t>Kurylowicz</a:t>
            </a:r>
            <a:r>
              <a:rPr lang="en-US" sz="2000" dirty="0"/>
              <a:t>,</a:t>
            </a:r>
            <a:r>
              <a:rPr lang="en-US" sz="2000" baseline="30000" dirty="0"/>
              <a:t> </a:t>
            </a:r>
            <a:r>
              <a:rPr lang="en-US" sz="2000" dirty="0"/>
              <a:t> Marta Jonas, </a:t>
            </a:r>
            <a:r>
              <a:rPr lang="en-US" sz="2000" dirty="0" err="1"/>
              <a:t>Malgorzata</a:t>
            </a:r>
            <a:r>
              <a:rPr lang="en-US" sz="2000" dirty="0"/>
              <a:t> </a:t>
            </a:r>
            <a:r>
              <a:rPr lang="en-US" sz="2000" dirty="0" err="1"/>
              <a:t>Mossakowska</a:t>
            </a:r>
            <a:r>
              <a:rPr lang="en-US" sz="2000" dirty="0"/>
              <a:t>,</a:t>
            </a:r>
          </a:p>
          <a:p>
            <a:endParaRPr lang="en-US" sz="900" dirty="0"/>
          </a:p>
          <a:p>
            <a:r>
              <a:rPr lang="en-US" sz="2000" b="1" dirty="0"/>
              <a:t>Polish Endocrinology 2012</a:t>
            </a:r>
          </a:p>
          <a:p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i="1" dirty="0"/>
              <a:t>The G1730A polymorphism in estrogen receptor type 2 gene is associated with the risk of myocardial infarction in young men but not in women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900" dirty="0"/>
          </a:p>
          <a:p>
            <a:r>
              <a:rPr lang="en-US" sz="2000" dirty="0" err="1"/>
              <a:t>Michał</a:t>
            </a:r>
            <a:r>
              <a:rPr lang="en-US" sz="2000" dirty="0"/>
              <a:t> </a:t>
            </a:r>
            <a:r>
              <a:rPr lang="en-US" sz="2000" dirty="0" err="1"/>
              <a:t>Ambroziak</a:t>
            </a:r>
            <a:r>
              <a:rPr lang="en-US" sz="2000" dirty="0"/>
              <a:t>, </a:t>
            </a:r>
            <a:r>
              <a:rPr lang="en-US" sz="2000" dirty="0" err="1"/>
              <a:t>Alina</a:t>
            </a:r>
            <a:r>
              <a:rPr lang="en-US" sz="2000" dirty="0"/>
              <a:t> </a:t>
            </a:r>
            <a:r>
              <a:rPr lang="en-US" sz="2000" dirty="0" err="1"/>
              <a:t>Kuryłowicz</a:t>
            </a:r>
            <a:r>
              <a:rPr lang="en-US" sz="2000" dirty="0"/>
              <a:t>, </a:t>
            </a:r>
            <a:r>
              <a:rPr lang="en-US" sz="2000" dirty="0" err="1"/>
              <a:t>Małgorzata</a:t>
            </a:r>
            <a:r>
              <a:rPr lang="en-US" sz="2000" dirty="0"/>
              <a:t> </a:t>
            </a:r>
            <a:r>
              <a:rPr lang="en-US" sz="2000" dirty="0" err="1"/>
              <a:t>Roszkowska-Gancarz</a:t>
            </a:r>
            <a:r>
              <a:rPr lang="en-US" sz="2000" dirty="0"/>
              <a:t>, Marta </a:t>
            </a:r>
            <a:r>
              <a:rPr lang="en-US" sz="2000" dirty="0" err="1"/>
              <a:t>Makuch</a:t>
            </a:r>
            <a:r>
              <a:rPr lang="en-US" sz="2000" dirty="0"/>
              <a:t>, </a:t>
            </a:r>
            <a:r>
              <a:rPr lang="en-US" sz="2000" dirty="0" err="1"/>
              <a:t>Andrzej</a:t>
            </a:r>
            <a:r>
              <a:rPr lang="en-US" sz="2000" dirty="0"/>
              <a:t> </a:t>
            </a:r>
            <a:r>
              <a:rPr lang="en-US" sz="2000" dirty="0" err="1"/>
              <a:t>Budaj</a:t>
            </a:r>
            <a:endParaRPr lang="en-US" sz="2000" dirty="0"/>
          </a:p>
          <a:p>
            <a:endParaRPr lang="en-US" sz="900" dirty="0"/>
          </a:p>
          <a:p>
            <a:endParaRPr lang="en-US" sz="900" baseline="30000" dirty="0"/>
          </a:p>
          <a:p>
            <a:r>
              <a:rPr lang="en-US" sz="2000" b="1" dirty="0" err="1"/>
              <a:t>Clin</a:t>
            </a:r>
            <a:r>
              <a:rPr lang="en-US" sz="2000" b="1" dirty="0"/>
              <a:t> </a:t>
            </a:r>
            <a:r>
              <a:rPr lang="en-US" sz="2000" b="1" dirty="0" err="1"/>
              <a:t>Chem</a:t>
            </a:r>
            <a:r>
              <a:rPr lang="en-US" sz="2000" b="1" dirty="0"/>
              <a:t> 2012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Prostokąt 2"/>
          <p:cNvSpPr/>
          <p:nvPr/>
        </p:nvSpPr>
        <p:spPr>
          <a:xfrm>
            <a:off x="-45182" y="98376"/>
            <a:ext cx="9141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&amp;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epigenetics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 </a:t>
            </a: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421196" y="989312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oliniowy 4"/>
          <p:cNvCxnSpPr/>
          <p:nvPr/>
        </p:nvCxnSpPr>
        <p:spPr>
          <a:xfrm>
            <a:off x="539404" y="6211669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467396" y="633004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9712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0.gstatic.com/images?q=tbn:ANd9GcQPRpf8dr9iMQ5G0UAqTMhv8frNVyEm2rsE002YvKn7grEHeUquj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76" y="860635"/>
            <a:ext cx="2411760" cy="13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02840" y="1124744"/>
            <a:ext cx="8291264" cy="496855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5000"/>
              </a:lnSpc>
              <a:buNone/>
            </a:pPr>
            <a:r>
              <a:rPr lang="en-US" sz="4200" dirty="0"/>
              <a:t>Supported by:</a:t>
            </a:r>
          </a:p>
          <a:p>
            <a:pPr marL="0" indent="0" fontAlgn="base" hangingPunct="0">
              <a:lnSpc>
                <a:spcPct val="145000"/>
              </a:lnSpc>
              <a:buNone/>
            </a:pPr>
            <a:endParaRPr lang="en-US" sz="1900" dirty="0"/>
          </a:p>
          <a:p>
            <a:pPr lvl="0" fontAlgn="base" hangingPunct="0">
              <a:lnSpc>
                <a:spcPct val="145000"/>
              </a:lnSpc>
            </a:pPr>
            <a:r>
              <a:rPr lang="en-US" sz="4600" dirty="0"/>
              <a:t>Polish Ministry of Science and Higher Education Grant </a:t>
            </a:r>
            <a:r>
              <a:rPr lang="pl-PL" sz="4600" dirty="0"/>
              <a:t> </a:t>
            </a:r>
            <a:r>
              <a:rPr lang="en-US" sz="4600" dirty="0"/>
              <a:t>PBZ-MEiN-9/2/2006 /r K143/P01/2007: </a:t>
            </a:r>
            <a:r>
              <a:rPr lang="en-US" sz="4600" i="1" dirty="0">
                <a:solidFill>
                  <a:srgbClr val="FF0000"/>
                </a:solidFill>
              </a:rPr>
              <a:t>Development of DNA bank from young, elderly people and centenarians. Searching for genetic polymorphisms influencing the lifespan. </a:t>
            </a:r>
            <a:r>
              <a:rPr lang="en-US" sz="4600" dirty="0"/>
              <a:t>(2008-2010)</a:t>
            </a:r>
          </a:p>
          <a:p>
            <a:pPr marL="0" lvl="0" indent="0" fontAlgn="base" hangingPunct="0">
              <a:lnSpc>
                <a:spcPct val="145000"/>
              </a:lnSpc>
              <a:buNone/>
            </a:pPr>
            <a:endParaRPr lang="en-US" sz="1900" dirty="0"/>
          </a:p>
          <a:p>
            <a:pPr fontAlgn="base" hangingPunct="0">
              <a:lnSpc>
                <a:spcPct val="145000"/>
              </a:lnSpc>
            </a:pPr>
            <a:r>
              <a:rPr lang="en-US" sz="4600" dirty="0"/>
              <a:t>Polish Ministry of Science and Higher Education Grant N N401 037338: </a:t>
            </a:r>
            <a:r>
              <a:rPr lang="en-US" sz="4600" i="1" dirty="0">
                <a:solidFill>
                  <a:srgbClr val="FF0000"/>
                </a:solidFill>
              </a:rPr>
              <a:t>Ageing of the immune system: investigation of expression of genes influencing ageing and of the mechanisms of their epigenetic regulation in blood mononuclear cells in centenarians, young and elderly individuals. </a:t>
            </a:r>
            <a:r>
              <a:rPr lang="en-US" sz="4600" dirty="0"/>
              <a:t>(2010-2013)</a:t>
            </a:r>
          </a:p>
          <a:p>
            <a:pPr lvl="0" fontAlgn="base" hangingPunct="0">
              <a:lnSpc>
                <a:spcPct val="145000"/>
              </a:lnSpc>
            </a:pPr>
            <a:endParaRPr lang="en-US" sz="4000" dirty="0"/>
          </a:p>
          <a:p>
            <a:pPr fontAlgn="base" hangingPunct="0">
              <a:lnSpc>
                <a:spcPct val="145000"/>
              </a:lnSpc>
            </a:pPr>
            <a:endParaRPr lang="en-US" sz="42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-45182" y="98376"/>
            <a:ext cx="9141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&amp;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epigenetics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2006 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421196" y="989312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526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3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-45182" y="98376"/>
            <a:ext cx="9141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&amp;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epigenetics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pl-PL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2011 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21196" y="989312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6"/>
          <p:cNvSpPr txBox="1">
            <a:spLocks/>
          </p:cNvSpPr>
          <p:nvPr/>
        </p:nvSpPr>
        <p:spPr>
          <a:xfrm>
            <a:off x="421196" y="1196752"/>
            <a:ext cx="8229600" cy="478539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Organization of the bank of nucleic acids isolated from adipose tissues to be used in present and further research tasks.</a:t>
            </a:r>
            <a:endParaRPr lang="pl-PL" dirty="0"/>
          </a:p>
          <a:p>
            <a:pPr algn="just"/>
            <a:r>
              <a:rPr lang="pl-PL" dirty="0"/>
              <a:t>A</a:t>
            </a:r>
            <a:r>
              <a:rPr lang="en-US" dirty="0" err="1"/>
              <a:t>nalysis</a:t>
            </a:r>
            <a:r>
              <a:rPr lang="en-US" dirty="0"/>
              <a:t> of expression</a:t>
            </a:r>
            <a:r>
              <a:rPr lang="pl-PL" dirty="0"/>
              <a:t> (on </a:t>
            </a:r>
            <a:r>
              <a:rPr lang="pl-PL" dirty="0" err="1"/>
              <a:t>mRNA</a:t>
            </a:r>
            <a:r>
              <a:rPr lang="pl-PL" dirty="0"/>
              <a:t> </a:t>
            </a:r>
            <a:r>
              <a:rPr lang="pl-PL" dirty="0" err="1"/>
              <a:t>level</a:t>
            </a:r>
            <a:r>
              <a:rPr lang="pl-PL" dirty="0"/>
              <a:t>)</a:t>
            </a:r>
            <a:r>
              <a:rPr lang="en-US" dirty="0"/>
              <a:t> and mechanisms of epigenetic regulation of </a:t>
            </a:r>
            <a:endParaRPr lang="pl-PL" dirty="0"/>
          </a:p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thermogenesis-related genes</a:t>
            </a:r>
            <a:r>
              <a:rPr lang="en-US" dirty="0"/>
              <a:t> </a:t>
            </a:r>
            <a:endParaRPr lang="pl-PL" dirty="0"/>
          </a:p>
          <a:p>
            <a:pPr algn="just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 encoding human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sirtuins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000" indent="0" algn="just">
              <a:buNone/>
            </a:pPr>
            <a:r>
              <a:rPr lang="pl-PL" dirty="0"/>
              <a:t>i</a:t>
            </a:r>
            <a:r>
              <a:rPr lang="en-US" dirty="0"/>
              <a:t>n</a:t>
            </a:r>
            <a:r>
              <a:rPr lang="pl-PL" dirty="0"/>
              <a:t> </a:t>
            </a:r>
            <a:r>
              <a:rPr lang="en-US" dirty="0"/>
              <a:t>adipose tissues of obese and non-obese</a:t>
            </a:r>
            <a:r>
              <a:rPr lang="pl-PL" dirty="0"/>
              <a:t>        </a:t>
            </a:r>
            <a:r>
              <a:rPr lang="en-US" dirty="0"/>
              <a:t> </a:t>
            </a:r>
            <a:r>
              <a:rPr lang="pl-PL" dirty="0"/>
              <a:t>     </a:t>
            </a:r>
            <a:r>
              <a:rPr lang="en-US" dirty="0"/>
              <a:t>subjects and their potential role in the development of human obesity</a:t>
            </a:r>
            <a:r>
              <a:rPr lang="pl-PL" dirty="0"/>
              <a:t> (</a:t>
            </a: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pl-PL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r>
              <a:rPr lang="pl-PL" dirty="0"/>
              <a:t>)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361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0.gstatic.com/images?q=tbn:ANd9GcQPRpf8dr9iMQ5G0UAqTMhv8frNVyEm2rsE002YvKn7grEHeUquj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76" y="860635"/>
            <a:ext cx="2411760" cy="135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21196" y="1340768"/>
            <a:ext cx="8327268" cy="338437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700"/>
              </a:lnSpc>
              <a:buNone/>
            </a:pPr>
            <a:r>
              <a:rPr lang="en-US" sz="9600" dirty="0"/>
              <a:t>Supported by:</a:t>
            </a:r>
          </a:p>
          <a:p>
            <a:pPr lvl="0" fontAlgn="base" hangingPunct="0">
              <a:lnSpc>
                <a:spcPts val="3700"/>
              </a:lnSpc>
            </a:pPr>
            <a:r>
              <a:rPr lang="en-US" sz="9600" dirty="0"/>
              <a:t>Polish Ministry of Science and Higher Education Grant N N402 467939: </a:t>
            </a:r>
            <a:r>
              <a:rPr lang="en-US" sz="9600" i="1" dirty="0">
                <a:solidFill>
                  <a:srgbClr val="FF0000"/>
                </a:solidFill>
              </a:rPr>
              <a:t>The influence of adipose tissue and serum vitamin D concentrations on inflammatory parameters in obese subjects. </a:t>
            </a:r>
            <a:r>
              <a:rPr lang="en-US" sz="9600" dirty="0"/>
              <a:t>(2010-2013)</a:t>
            </a:r>
          </a:p>
          <a:p>
            <a:pPr lvl="0" fontAlgn="base" hangingPunct="0">
              <a:lnSpc>
                <a:spcPts val="3700"/>
              </a:lnSpc>
            </a:pPr>
            <a:r>
              <a:rPr lang="en-US" sz="9600" dirty="0"/>
              <a:t>Polish Ministry of Science and Higher Education Grant N N402 557440: </a:t>
            </a:r>
            <a:r>
              <a:rPr lang="en-US" sz="9600" i="1" dirty="0">
                <a:solidFill>
                  <a:srgbClr val="FF0000"/>
                </a:solidFill>
              </a:rPr>
              <a:t>The influence of epigenetic modifications on thermogenesis related genes expression in fat tissues from obese and non-obese subjects. </a:t>
            </a:r>
            <a:r>
              <a:rPr lang="en-US" sz="9600" dirty="0"/>
              <a:t>(2011-2012)</a:t>
            </a:r>
          </a:p>
          <a:p>
            <a:pPr lvl="0" fontAlgn="base" hangingPunct="0">
              <a:lnSpc>
                <a:spcPct val="145000"/>
              </a:lnSpc>
            </a:pPr>
            <a:endParaRPr lang="en-US" sz="4000" dirty="0"/>
          </a:p>
          <a:p>
            <a:pPr fontAlgn="base" hangingPunct="0">
              <a:lnSpc>
                <a:spcPct val="145000"/>
              </a:lnSpc>
            </a:pPr>
            <a:endParaRPr lang="en-US" sz="42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/>
              <a:t>The Visegrad Group Academies</a:t>
            </a:r>
            <a:r>
              <a:rPr lang="en-US" b="1"/>
              <a:t> </a:t>
            </a:r>
            <a:r>
              <a:rPr lang="en-US" b="1" i="1"/>
              <a:t>Young Researcher Award 2012 –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-45182" y="98376"/>
            <a:ext cx="914166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Genetics &amp; epigenetics of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2011 </a:t>
            </a:r>
          </a:p>
        </p:txBody>
      </p:sp>
      <p:cxnSp>
        <p:nvCxnSpPr>
          <p:cNvPr id="9" name="Łącznik prostoliniowy 8"/>
          <p:cNvCxnSpPr/>
          <p:nvPr/>
        </p:nvCxnSpPr>
        <p:spPr>
          <a:xfrm>
            <a:off x="421196" y="104581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42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8416" y="-20364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745" y="1413892"/>
            <a:ext cx="8640960" cy="4608512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en-US" sz="2800" b="1" dirty="0"/>
              <a:t>1996-2002</a:t>
            </a:r>
            <a:r>
              <a:rPr lang="en-US" sz="2800" dirty="0"/>
              <a:t> – </a:t>
            </a:r>
            <a:r>
              <a:rPr lang="en-US" sz="2800" dirty="0">
                <a:solidFill>
                  <a:srgbClr val="FF0000"/>
                </a:solidFill>
              </a:rPr>
              <a:t>Medicine studies</a:t>
            </a:r>
            <a:r>
              <a:rPr lang="en-US" sz="2800" dirty="0"/>
              <a:t>, First Faculty of Medicine, Medical University of Warsaw, Poland</a:t>
            </a:r>
          </a:p>
          <a:p>
            <a:pPr lvl="0">
              <a:spcAft>
                <a:spcPts val="600"/>
              </a:spcAft>
            </a:pPr>
            <a:endParaRPr lang="en-US" sz="900" dirty="0"/>
          </a:p>
          <a:p>
            <a:pPr lvl="0">
              <a:spcAft>
                <a:spcPts val="600"/>
              </a:spcAft>
            </a:pPr>
            <a:r>
              <a:rPr lang="en-US" sz="2800" b="1" dirty="0"/>
              <a:t>2004-2006</a:t>
            </a:r>
            <a:r>
              <a:rPr lang="en-US" sz="2800" dirty="0"/>
              <a:t> – </a:t>
            </a:r>
            <a:r>
              <a:rPr lang="en-US" sz="2800" dirty="0">
                <a:solidFill>
                  <a:srgbClr val="FF0000"/>
                </a:solidFill>
              </a:rPr>
              <a:t>PhD studies</a:t>
            </a:r>
            <a:r>
              <a:rPr lang="en-US" sz="2800" dirty="0"/>
              <a:t>, Department of </a:t>
            </a:r>
            <a:r>
              <a:rPr lang="en-US" sz="2800" dirty="0" err="1"/>
              <a:t>Edocrinology</a:t>
            </a:r>
            <a:r>
              <a:rPr lang="en-US" sz="2800" dirty="0"/>
              <a:t>, </a:t>
            </a:r>
            <a:r>
              <a:rPr lang="en-US" sz="2800" dirty="0" err="1"/>
              <a:t>Mossakowski</a:t>
            </a:r>
            <a:r>
              <a:rPr lang="en-US" sz="2800" dirty="0"/>
              <a:t> Medical Research Centre, PAS, Warsaw</a:t>
            </a:r>
          </a:p>
          <a:p>
            <a:pPr lvl="0">
              <a:spcAft>
                <a:spcPts val="600"/>
              </a:spcAft>
            </a:pPr>
            <a:endParaRPr lang="en-US" sz="900" dirty="0"/>
          </a:p>
          <a:p>
            <a:pPr lvl="0">
              <a:spcAft>
                <a:spcPts val="600"/>
              </a:spcAft>
            </a:pPr>
            <a:r>
              <a:rPr lang="en-US" sz="2800" b="1" dirty="0"/>
              <a:t>2006</a:t>
            </a:r>
            <a:r>
              <a:rPr lang="en-US" sz="2800" dirty="0"/>
              <a:t> – </a:t>
            </a:r>
            <a:r>
              <a:rPr lang="en-US" sz="2800" dirty="0">
                <a:solidFill>
                  <a:srgbClr val="FF0000"/>
                </a:solidFill>
              </a:rPr>
              <a:t>PhD </a:t>
            </a:r>
            <a:r>
              <a:rPr lang="en-US" sz="2800" i="1" dirty="0"/>
              <a:t>“The association of the polymorphisms of the vitamin D-related genes with Graves’ disease”</a:t>
            </a:r>
            <a:r>
              <a:rPr lang="en-US" sz="2800" dirty="0"/>
              <a:t>,</a:t>
            </a:r>
            <a:r>
              <a:rPr lang="en-US" sz="2800" b="1" dirty="0"/>
              <a:t>                                                          </a:t>
            </a:r>
            <a:r>
              <a:rPr lang="en-US" sz="2800" dirty="0" err="1"/>
              <a:t>Mossakowski</a:t>
            </a:r>
            <a:r>
              <a:rPr lang="en-US" sz="2800" dirty="0"/>
              <a:t> Medical Research Centre,                        PAS, Warsaw, Poland</a:t>
            </a:r>
          </a:p>
        </p:txBody>
      </p:sp>
      <p:pic>
        <p:nvPicPr>
          <p:cNvPr id="1026" name="Picture 2" descr="http://fizjologia.amwaw.edu.pl/grafika/wum_eng_logo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903" y="1340768"/>
            <a:ext cx="1260140" cy="126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1" descr="Opis: http://www.imdik.pan.pl/images/logo%20imd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8819" y="4794642"/>
            <a:ext cx="1124691" cy="119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Łącznik prostoliniowy 8"/>
          <p:cNvCxnSpPr/>
          <p:nvPr/>
        </p:nvCxnSpPr>
        <p:spPr>
          <a:xfrm>
            <a:off x="467544" y="106838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>
            <a:off x="611560" y="6108600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467544" y="6226973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5347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3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/>
              <a:t>The Visegrad Group Academies</a:t>
            </a:r>
            <a:r>
              <a:rPr lang="en-US" b="1"/>
              <a:t> </a:t>
            </a:r>
            <a:r>
              <a:rPr lang="en-US" b="1" i="1"/>
              <a:t>Young Researcher Award 2012 –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-45182" y="98376"/>
            <a:ext cx="9141668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0">
              <a:lnSpc>
                <a:spcPct val="150000"/>
              </a:lnSpc>
            </a:pPr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projects  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421196" y="104581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G:\2012_10_18\IMG_35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312368" cy="44164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139952" y="2636912"/>
            <a:ext cx="4791868" cy="1695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Hanna</a:t>
            </a:r>
            <a:r>
              <a:rPr lang="en-US" sz="2800"/>
              <a:t> – since 19</a:t>
            </a:r>
            <a:r>
              <a:rPr lang="en-US" sz="2800" baseline="30000"/>
              <a:t>th</a:t>
            </a:r>
            <a:r>
              <a:rPr lang="en-US" sz="2800"/>
              <a:t> of July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</a:t>
            </a:r>
          </a:p>
          <a:p>
            <a:pPr>
              <a:lnSpc>
                <a:spcPct val="200000"/>
              </a:lnSpc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Karol </a:t>
            </a:r>
            <a:r>
              <a:rPr lang="en-US" sz="2800"/>
              <a:t>– since 6</a:t>
            </a:r>
            <a:r>
              <a:rPr lang="en-US" sz="2800" baseline="30000"/>
              <a:t>th</a:t>
            </a:r>
            <a:r>
              <a:rPr lang="en-US" sz="2800"/>
              <a:t> of August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4095353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Łącznik prostoliniowy 1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ole tekstowe 2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/>
              <a:t>The Visegrad Group Academies</a:t>
            </a:r>
            <a:r>
              <a:rPr lang="en-US" b="1"/>
              <a:t> </a:t>
            </a:r>
            <a:r>
              <a:rPr lang="en-US" b="1" i="1"/>
              <a:t>Young Researcher Award 2012 – </a:t>
            </a:r>
            <a:r>
              <a:rPr lang="en-US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421196" y="104581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479202" y="1988840"/>
            <a:ext cx="7960220" cy="245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attention… and understanding!</a:t>
            </a:r>
          </a:p>
        </p:txBody>
      </p:sp>
    </p:spTree>
    <p:extLst>
      <p:ext uri="{BB962C8B-B14F-4D97-AF65-F5344CB8AC3E}">
        <p14:creationId xmlns:p14="http://schemas.microsoft.com/office/powerpoint/2010/main" val="311159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3srbreeding.eu/Portals/0/3SRgraphics/Partner%20Logos/WULS%20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3982" y="2326989"/>
            <a:ext cx="1210189" cy="121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Łącznik prostoliniowy 3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64841" y="1259632"/>
            <a:ext cx="82788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2006-2007</a:t>
            </a:r>
            <a:r>
              <a:rPr lang="en-US" sz="2800" dirty="0"/>
              <a:t> – Post-graduate studies in </a:t>
            </a:r>
            <a:r>
              <a:rPr lang="en-US" sz="2800" dirty="0">
                <a:solidFill>
                  <a:srgbClr val="FF0000"/>
                </a:solidFill>
              </a:rPr>
              <a:t>dietetics</a:t>
            </a:r>
            <a:r>
              <a:rPr lang="en-US" sz="2800" dirty="0"/>
              <a:t>,</a:t>
            </a:r>
            <a:r>
              <a:rPr lang="en-US" sz="2800" b="1" dirty="0"/>
              <a:t> </a:t>
            </a:r>
            <a:r>
              <a:rPr lang="en-US" sz="2800" dirty="0"/>
              <a:t>Faculty of Human Nutrition and Consumer Sciences</a:t>
            </a:r>
            <a:r>
              <a:rPr lang="en-US" sz="2800" b="1" dirty="0"/>
              <a:t>, </a:t>
            </a:r>
            <a:r>
              <a:rPr lang="en-US" sz="2800" dirty="0"/>
              <a:t>Warsaw University of Life Sciences</a:t>
            </a:r>
            <a:r>
              <a:rPr lang="en-US" sz="2800" b="1" dirty="0"/>
              <a:t>, </a:t>
            </a:r>
            <a:r>
              <a:rPr lang="en-US" sz="2800" dirty="0"/>
              <a:t>Warsaw, Poland 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900" dirty="0"/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2004-2009</a:t>
            </a:r>
            <a:r>
              <a:rPr lang="en-US" sz="2800" dirty="0"/>
              <a:t> – Specialization in </a:t>
            </a:r>
            <a:r>
              <a:rPr lang="en-US" sz="2800" dirty="0">
                <a:solidFill>
                  <a:srgbClr val="FF0000"/>
                </a:solidFill>
              </a:rPr>
              <a:t>internal medicine</a:t>
            </a:r>
            <a:r>
              <a:rPr lang="en-US" sz="2800" dirty="0"/>
              <a:t>, Department of Internal Medicine and Endocrinology, Medical University of Warsaw, Warsaw, Poland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endParaRPr lang="en-US" sz="900" dirty="0"/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Since 2010 </a:t>
            </a:r>
            <a:r>
              <a:rPr lang="en-US" sz="2800" dirty="0"/>
              <a:t>– Specialization in </a:t>
            </a:r>
            <a:r>
              <a:rPr lang="en-US" sz="2800" dirty="0">
                <a:solidFill>
                  <a:srgbClr val="FF0000"/>
                </a:solidFill>
              </a:rPr>
              <a:t>endocrinology</a:t>
            </a:r>
            <a:r>
              <a:rPr lang="en-US" sz="2800" dirty="0"/>
              <a:t>, Department of Internal Medicine and Endocrinology, Medical University of Warsaw, Warsaw, Poland  </a:t>
            </a:r>
          </a:p>
        </p:txBody>
      </p:sp>
      <p:pic>
        <p:nvPicPr>
          <p:cNvPr id="8" name="Picture 6" descr="Strona główna">
            <a:hlinkClick r:id="rId3" tooltip="Strona główn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058" y="4005064"/>
            <a:ext cx="884035" cy="8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41772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(2) 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467544" y="98072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994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pic>
        <p:nvPicPr>
          <p:cNvPr id="8" name="Picture 6" descr="Strona główna">
            <a:hlinkClick r:id="rId2" tooltip="Strona główn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1274196"/>
            <a:ext cx="884035" cy="88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41772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employment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467544" y="98072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398760" y="1274196"/>
            <a:ext cx="8229600" cy="452596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 dirty="0"/>
              <a:t>2002-2004 </a:t>
            </a:r>
            <a:r>
              <a:rPr lang="en-US" dirty="0"/>
              <a:t>– Mandatory Internship, Public Central Teaching Hospital,</a:t>
            </a:r>
            <a:r>
              <a:rPr lang="en-US" b="1" dirty="0"/>
              <a:t> </a:t>
            </a:r>
            <a:r>
              <a:rPr lang="en-US" dirty="0"/>
              <a:t>Medical University of Warsaw, Poland, intern</a:t>
            </a:r>
          </a:p>
          <a:p>
            <a:pPr>
              <a:spcAft>
                <a:spcPts val="600"/>
              </a:spcAft>
            </a:pPr>
            <a:r>
              <a:rPr lang="en-US" b="1" dirty="0"/>
              <a:t>2006-2011</a:t>
            </a:r>
            <a:r>
              <a:rPr lang="en-US" dirty="0"/>
              <a:t> – Department of Endocrinology, </a:t>
            </a:r>
            <a:r>
              <a:rPr lang="en-US" dirty="0" err="1"/>
              <a:t>Mossakowski</a:t>
            </a:r>
            <a:r>
              <a:rPr lang="en-US" dirty="0"/>
              <a:t> Medical Research Centre PAS, Warsaw, Poland assistant and lecturer</a:t>
            </a:r>
          </a:p>
          <a:p>
            <a:pPr>
              <a:spcAft>
                <a:spcPts val="600"/>
              </a:spcAft>
            </a:pPr>
            <a:r>
              <a:rPr lang="en-US" b="1" dirty="0"/>
              <a:t>Since 2010 </a:t>
            </a:r>
            <a:r>
              <a:rPr lang="en-US" dirty="0"/>
              <a:t>– Department of Internal Medicine and Endocrinology, Medical University of Warsaw, Warsaw, Poland, senior assistant</a:t>
            </a:r>
          </a:p>
          <a:p>
            <a:pPr>
              <a:spcAft>
                <a:spcPts val="600"/>
              </a:spcAft>
            </a:pPr>
            <a:r>
              <a:rPr lang="en-US" b="1" dirty="0"/>
              <a:t>Since 2011 </a:t>
            </a:r>
            <a:r>
              <a:rPr lang="en-US" dirty="0"/>
              <a:t>– Department of Human Epigenetics, </a:t>
            </a:r>
            <a:r>
              <a:rPr lang="en-US" dirty="0" err="1"/>
              <a:t>Mossakowski</a:t>
            </a:r>
            <a:r>
              <a:rPr lang="en-US" dirty="0"/>
              <a:t> Medical Research Centre, PAS,              Warsaw, Poland, assistant and lecturer</a:t>
            </a:r>
          </a:p>
        </p:txBody>
      </p:sp>
      <p:pic>
        <p:nvPicPr>
          <p:cNvPr id="12" name="Obraz 1" descr="Opis: http://www.imdik.pan.pl/images/logo%20imdi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155" y="4725144"/>
            <a:ext cx="1124691" cy="119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1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137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scientific activity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2252" y="1556792"/>
            <a:ext cx="8229600" cy="4104456"/>
          </a:xfrm>
        </p:spPr>
        <p:txBody>
          <a:bodyPr>
            <a:normAutofit/>
          </a:bodyPr>
          <a:lstStyle/>
          <a:p>
            <a:pPr fontAlgn="base" hangingPunct="0">
              <a:lnSpc>
                <a:spcPct val="150000"/>
              </a:lnSpc>
            </a:pPr>
            <a:r>
              <a:rPr lang="en-US" sz="4000" dirty="0"/>
              <a:t>Genetic background of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autoimmune thyroid diseases</a:t>
            </a:r>
            <a:r>
              <a:rPr lang="en-US" sz="4000" dirty="0"/>
              <a:t> (AITD)</a:t>
            </a:r>
          </a:p>
          <a:p>
            <a:pPr fontAlgn="base" hangingPunct="0">
              <a:lnSpc>
                <a:spcPct val="150000"/>
              </a:lnSpc>
            </a:pPr>
            <a:r>
              <a:rPr lang="en-US" sz="4000" dirty="0">
                <a:effectLst/>
              </a:rPr>
              <a:t>Genetics and epigenetics of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ageing</a:t>
            </a:r>
          </a:p>
          <a:p>
            <a:pPr fontAlgn="base" hangingPunct="0">
              <a:lnSpc>
                <a:spcPct val="150000"/>
              </a:lnSpc>
            </a:pPr>
            <a:r>
              <a:rPr lang="en-US" sz="4000" dirty="0"/>
              <a:t>Genetics and epigenetics of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en-US" sz="4000" dirty="0">
                <a:effectLst/>
              </a:rPr>
              <a:t> </a:t>
            </a:r>
          </a:p>
          <a:p>
            <a:pPr marL="0" indent="0">
              <a:buNone/>
            </a:pPr>
            <a:endParaRPr lang="pl-PL" sz="4000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539552" y="1257431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703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08" y="125760"/>
            <a:ext cx="8784976" cy="1143000"/>
          </a:xfrm>
        </p:spPr>
        <p:txBody>
          <a:bodyPr>
            <a:normAutofit fontScale="90000"/>
          </a:bodyPr>
          <a:lstStyle/>
          <a:p>
            <a:pPr fontAlgn="base" hangingPunct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2520" y="1268760"/>
            <a:ext cx="8363272" cy="4690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/>
              <a:t>Investigation of the genetic background of </a:t>
            </a: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</a:t>
            </a:r>
            <a:r>
              <a:rPr lang="en-US" sz="3400" dirty="0"/>
              <a:t> in Polish, German, Serbian and Japanese populations in cooperation with: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3000" dirty="0"/>
              <a:t>University Hospital Frankfurt, Frankfurt am Mein, Germany</a:t>
            </a:r>
          </a:p>
          <a:p>
            <a:r>
              <a:rPr lang="en-US" sz="3000" dirty="0"/>
              <a:t>Medical Center </a:t>
            </a:r>
            <a:r>
              <a:rPr lang="en-US" sz="3000" dirty="0" err="1"/>
              <a:t>Zajecar</a:t>
            </a:r>
            <a:r>
              <a:rPr lang="en-US" sz="3000" dirty="0"/>
              <a:t>, Serbia</a:t>
            </a:r>
          </a:p>
          <a:p>
            <a:r>
              <a:rPr lang="en-US" sz="3000" dirty="0"/>
              <a:t>Kurume University School of Medicine, </a:t>
            </a:r>
          </a:p>
          <a:p>
            <a:pPr marL="0" indent="0">
              <a:buNone/>
            </a:pPr>
            <a:r>
              <a:rPr lang="en-US" sz="3000" dirty="0"/>
              <a:t>    Fukuoka, Japan</a:t>
            </a: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539552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67544" y="1124744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t3.gstatic.com/images?q=tbn:ANd9GcRFtzQFxOwXU-shycv8qXixlxcM9wUvnQX1rRIfjO-XvrSWXhLl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358456"/>
            <a:ext cx="1610494" cy="16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62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35140" y="118903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Confirming the role of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HLA-DR3</a:t>
            </a:r>
            <a:r>
              <a:rPr lang="en-US" dirty="0"/>
              <a:t>,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CTLA-4 </a:t>
            </a:r>
            <a:r>
              <a:rPr lang="en-US" dirty="0"/>
              <a:t>and 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CD40</a:t>
            </a:r>
            <a:r>
              <a:rPr lang="en-US" dirty="0"/>
              <a:t> variants with development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</a:t>
            </a:r>
            <a:r>
              <a:rPr lang="en-US" dirty="0"/>
              <a:t> in Caucasians</a:t>
            </a: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57200" y="908720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2636912"/>
            <a:ext cx="7222553" cy="331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797625"/>
            <a:ext cx="45053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143508" y="125760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pl-PL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t3.gstatic.com/images?q=tbn:ANd9GcRFtzQFxOwXU-shycv8qXixlxcM9wUvnQX1rRIfjO-XvrSWXhLlt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7970" y="4149080"/>
            <a:ext cx="1610494" cy="16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878" y="2808588"/>
            <a:ext cx="8460940" cy="314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509" y="2704041"/>
            <a:ext cx="8702481" cy="335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84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608" y="3068960"/>
            <a:ext cx="83638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 txBox="1">
            <a:spLocks/>
          </p:cNvSpPr>
          <p:nvPr/>
        </p:nvSpPr>
        <p:spPr>
          <a:xfrm>
            <a:off x="469745" y="126876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Confirming the role of polymorphisms  in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D-related genes </a:t>
            </a:r>
            <a:r>
              <a:rPr lang="en-US" sz="2800" dirty="0"/>
              <a:t>with development of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 </a:t>
            </a:r>
            <a:r>
              <a:rPr lang="en-US" sz="2800" dirty="0"/>
              <a:t>in Polish population:</a:t>
            </a:r>
          </a:p>
          <a:p>
            <a:r>
              <a:rPr lang="en-US" sz="2800" dirty="0"/>
              <a:t>vitamin D receptor (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VDR</a:t>
            </a:r>
            <a:r>
              <a:rPr lang="en-US" sz="2800" dirty="0"/>
              <a:t>)</a:t>
            </a:r>
          </a:p>
        </p:txBody>
      </p:sp>
      <p:cxnSp>
        <p:nvCxnSpPr>
          <p:cNvPr id="4" name="Łącznik prostoliniowy 3"/>
          <p:cNvCxnSpPr/>
          <p:nvPr/>
        </p:nvCxnSpPr>
        <p:spPr>
          <a:xfrm>
            <a:off x="611560" y="609329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467544" y="621166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457200" y="105273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ytuł 1"/>
          <p:cNvSpPr txBox="1">
            <a:spLocks/>
          </p:cNvSpPr>
          <p:nvPr/>
        </p:nvSpPr>
        <p:spPr>
          <a:xfrm>
            <a:off x="143508" y="26064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</a:p>
        </p:txBody>
      </p:sp>
      <p:pic>
        <p:nvPicPr>
          <p:cNvPr id="5122" name="Picture 2" descr="http://www.t-nation.com/img/photos/2009/09-151-nutrition/image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671" y="2305104"/>
            <a:ext cx="1603674" cy="15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5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081" y="3429871"/>
            <a:ext cx="8475861" cy="246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4281" y="3555394"/>
            <a:ext cx="6118908" cy="85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421196" y="119605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dirty="0" err="1"/>
              <a:t>Confirming</a:t>
            </a:r>
            <a:r>
              <a:rPr lang="en-US" sz="2800" dirty="0"/>
              <a:t> the role of polymorphisms  in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</a:t>
            </a:r>
            <a:r>
              <a:rPr lang="en-US" sz="2800" dirty="0"/>
              <a:t>-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genes </a:t>
            </a:r>
            <a:r>
              <a:rPr lang="en-US" sz="2800" dirty="0"/>
              <a:t>with development of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Graves’ disease </a:t>
            </a:r>
            <a:r>
              <a:rPr lang="en-US" sz="2800" dirty="0"/>
              <a:t>in Polish population:</a:t>
            </a:r>
          </a:p>
          <a:p>
            <a:r>
              <a:rPr lang="en-US" sz="2800" dirty="0"/>
              <a:t>vitamin D binding protein (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DBP</a:t>
            </a:r>
            <a:r>
              <a:rPr lang="en-US" sz="2800" dirty="0"/>
              <a:t>)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683568" y="6007790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539552" y="6126163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cap="all" dirty="0"/>
              <a:t>The </a:t>
            </a:r>
            <a:r>
              <a:rPr lang="en-US" b="1" i="1" cap="all" dirty="0" err="1"/>
              <a:t>Visegrad</a:t>
            </a:r>
            <a:r>
              <a:rPr lang="en-US" b="1" i="1" cap="all" dirty="0"/>
              <a:t> Group Academies</a:t>
            </a:r>
            <a:r>
              <a:rPr lang="pl-PL" b="1" dirty="0"/>
              <a:t> </a:t>
            </a:r>
            <a:r>
              <a:rPr lang="en-GB" b="1" i="1" dirty="0"/>
              <a:t>Young Researcher Award 2012</a:t>
            </a:r>
            <a:r>
              <a:rPr lang="pl-PL" b="1" i="1" dirty="0"/>
              <a:t> – </a:t>
            </a:r>
            <a:r>
              <a:rPr lang="pl-PL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Alina Kuryłowicz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dirty="0"/>
          </a:p>
        </p:txBody>
      </p:sp>
      <p:cxnSp>
        <p:nvCxnSpPr>
          <p:cNvPr id="12" name="Łącznik prostoliniowy 11"/>
          <p:cNvCxnSpPr/>
          <p:nvPr/>
        </p:nvCxnSpPr>
        <p:spPr>
          <a:xfrm>
            <a:off x="395536" y="1052736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 txBox="1">
            <a:spLocks/>
          </p:cNvSpPr>
          <p:nvPr/>
        </p:nvSpPr>
        <p:spPr>
          <a:xfrm>
            <a:off x="143508" y="260648"/>
            <a:ext cx="8784976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 hangingPunct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of AITD 2002-2008 </a:t>
            </a:r>
          </a:p>
        </p:txBody>
      </p:sp>
      <p:pic>
        <p:nvPicPr>
          <p:cNvPr id="14" name="Picture 2" descr="http://www.t-nation.com/img/photos/2009/09-151-nutrition/image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810" y="1772816"/>
            <a:ext cx="1603674" cy="152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1233</Words>
  <Application>Microsoft Office PowerPoint</Application>
  <PresentationFormat>Předvádění na obrazovce (4:3)</PresentationFormat>
  <Paragraphs>126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Calibri</vt:lpstr>
      <vt:lpstr>Motyw pakietu Office</vt:lpstr>
      <vt:lpstr>Alina Kuryłowicz, M.D., Ph.D.</vt:lpstr>
      <vt:lpstr>Alina Kuryłowicz – education (1) </vt:lpstr>
      <vt:lpstr>Prezentace aplikace PowerPoint</vt:lpstr>
      <vt:lpstr>Prezentace aplikace PowerPoint</vt:lpstr>
      <vt:lpstr>Main scientific activity </vt:lpstr>
      <vt:lpstr>Genetic background of AITD 2002-2008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Alina Kuryłowicz, M.D., Ph.D.</dc:title>
  <dc:creator>Miśala</dc:creator>
  <cp:lastModifiedBy>Cosentino Giorgio</cp:lastModifiedBy>
  <cp:revision>64</cp:revision>
  <cp:lastPrinted>2012-10-19T11:31:06Z</cp:lastPrinted>
  <dcterms:created xsi:type="dcterms:W3CDTF">2012-10-12T19:01:34Z</dcterms:created>
  <dcterms:modified xsi:type="dcterms:W3CDTF">2024-08-27T07:38:18Z</dcterms:modified>
</cp:coreProperties>
</file>